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8"/>
    <p:sldId id="257" r:id="rId39"/>
    <p:sldId id="258" r:id="rId40"/>
    <p:sldId id="259" r:id="rId41"/>
    <p:sldId id="260" r:id="rId42"/>
    <p:sldId id="261" r:id="rId43"/>
    <p:sldId id="262" r:id="rId44"/>
    <p:sldId id="263" r:id="rId45"/>
    <p:sldId id="264" r:id="rId46"/>
    <p:sldId id="265" r:id="rId47"/>
    <p:sldId id="266" r:id="rId48"/>
    <p:sldId id="267" r:id="rId49"/>
    <p:sldId id="268" r:id="rId50"/>
    <p:sldId id="269" r:id="rId51"/>
    <p:sldId id="270" r:id="rId52"/>
    <p:sldId id="271" r:id="rId53"/>
    <p:sldId id="272" r:id="rId5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Quicksand" charset="1" panose="00000500000000000000"/>
      <p:regular r:id="rId10"/>
    </p:embeddedFont>
    <p:embeddedFont>
      <p:font typeface="Quicksand Bold" charset="1" panose="00000800000000000000"/>
      <p:regular r:id="rId11"/>
    </p:embeddedFont>
    <p:embeddedFont>
      <p:font typeface="Quicksand Light" charset="1" panose="00000400000000000000"/>
      <p:regular r:id="rId12"/>
    </p:embeddedFont>
    <p:embeddedFont>
      <p:font typeface="Quicksand Medium" charset="1" panose="00000600000000000000"/>
      <p:regular r:id="rId13"/>
    </p:embeddedFont>
    <p:embeddedFont>
      <p:font typeface="Telegraf" charset="1" panose="00000500000000000000"/>
      <p:regular r:id="rId14"/>
    </p:embeddedFont>
    <p:embeddedFont>
      <p:font typeface="Telegraf Bold" charset="1" panose="00000800000000000000"/>
      <p:regular r:id="rId15"/>
    </p:embeddedFont>
    <p:embeddedFont>
      <p:font typeface="Telegraf Extra-Light" charset="1" panose="00000300000000000000"/>
      <p:regular r:id="rId16"/>
    </p:embeddedFont>
    <p:embeddedFont>
      <p:font typeface="Telegraf Medium" charset="1" panose="00000600000000000000"/>
      <p:regular r:id="rId17"/>
    </p:embeddedFont>
    <p:embeddedFont>
      <p:font typeface="Telegraf Ultra-Bold" charset="1" panose="00000900000000000000"/>
      <p:regular r:id="rId18"/>
    </p:embeddedFont>
    <p:embeddedFont>
      <p:font typeface="Telegraf Heavy" charset="1" panose="00000A00000000000000"/>
      <p:regular r:id="rId19"/>
    </p:embeddedFont>
    <p:embeddedFont>
      <p:font typeface="Montserrat" charset="1" panose="00000500000000000000"/>
      <p:regular r:id="rId20"/>
    </p:embeddedFont>
    <p:embeddedFont>
      <p:font typeface="Montserrat Bold" charset="1" panose="00000800000000000000"/>
      <p:regular r:id="rId21"/>
    </p:embeddedFont>
    <p:embeddedFont>
      <p:font typeface="Montserrat Italics" charset="1" panose="00000500000000000000"/>
      <p:regular r:id="rId22"/>
    </p:embeddedFont>
    <p:embeddedFont>
      <p:font typeface="Montserrat Bold Italics" charset="1" panose="00000800000000000000"/>
      <p:regular r:id="rId23"/>
    </p:embeddedFont>
    <p:embeddedFont>
      <p:font typeface="Montserrat Thin" charset="1" panose="00000300000000000000"/>
      <p:regular r:id="rId24"/>
    </p:embeddedFont>
    <p:embeddedFont>
      <p:font typeface="Montserrat Thin Italics" charset="1" panose="00000300000000000000"/>
      <p:regular r:id="rId25"/>
    </p:embeddedFont>
    <p:embeddedFont>
      <p:font typeface="Montserrat Extra-Light" charset="1" panose="00000300000000000000"/>
      <p:regular r:id="rId26"/>
    </p:embeddedFont>
    <p:embeddedFont>
      <p:font typeface="Montserrat Extra-Light Italics" charset="1" panose="00000300000000000000"/>
      <p:regular r:id="rId27"/>
    </p:embeddedFont>
    <p:embeddedFont>
      <p:font typeface="Montserrat Light" charset="1" panose="00000400000000000000"/>
      <p:regular r:id="rId28"/>
    </p:embeddedFont>
    <p:embeddedFont>
      <p:font typeface="Montserrat Light Italics" charset="1" panose="00000400000000000000"/>
      <p:regular r:id="rId29"/>
    </p:embeddedFont>
    <p:embeddedFont>
      <p:font typeface="Montserrat Medium" charset="1" panose="00000600000000000000"/>
      <p:regular r:id="rId30"/>
    </p:embeddedFont>
    <p:embeddedFont>
      <p:font typeface="Montserrat Medium Italics" charset="1" panose="00000600000000000000"/>
      <p:regular r:id="rId31"/>
    </p:embeddedFont>
    <p:embeddedFont>
      <p:font typeface="Montserrat Semi-Bold" charset="1" panose="00000700000000000000"/>
      <p:regular r:id="rId32"/>
    </p:embeddedFont>
    <p:embeddedFont>
      <p:font typeface="Montserrat Semi-Bold Italics" charset="1" panose="00000700000000000000"/>
      <p:regular r:id="rId33"/>
    </p:embeddedFont>
    <p:embeddedFont>
      <p:font typeface="Montserrat Ultra-Bold" charset="1" panose="00000900000000000000"/>
      <p:regular r:id="rId34"/>
    </p:embeddedFont>
    <p:embeddedFont>
      <p:font typeface="Montserrat Ultra-Bold Italics" charset="1" panose="00000900000000000000"/>
      <p:regular r:id="rId35"/>
    </p:embeddedFont>
    <p:embeddedFont>
      <p:font typeface="Montserrat Heavy" charset="1" panose="00000A00000000000000"/>
      <p:regular r:id="rId36"/>
    </p:embeddedFont>
    <p:embeddedFont>
      <p:font typeface="Montserrat Heavy Italics" charset="1" panose="00000A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font" Target="fonts/font26.fntdata"/><Relationship Id="rId39" Type="http://schemas.openxmlformats.org/officeDocument/2006/relationships/slide" Target="slides/slide2.xml"/><Relationship Id="rId21" Type="http://schemas.openxmlformats.org/officeDocument/2006/relationships/font" Target="fonts/font21.fntdata"/><Relationship Id="rId34" Type="http://schemas.openxmlformats.org/officeDocument/2006/relationships/font" Target="fonts/font34.fntdata"/><Relationship Id="rId42" Type="http://schemas.openxmlformats.org/officeDocument/2006/relationships/slide" Target="slides/slide5.xml"/><Relationship Id="rId47" Type="http://schemas.openxmlformats.org/officeDocument/2006/relationships/slide" Target="slides/slide10.xml"/><Relationship Id="rId50" Type="http://schemas.openxmlformats.org/officeDocument/2006/relationships/slide" Target="slides/slide13.xml"/><Relationship Id="rId55" Type="http://schemas.openxmlformats.org/officeDocument/2006/relationships/customXml" Target="../customXml/item1.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9" Type="http://schemas.openxmlformats.org/officeDocument/2006/relationships/font" Target="fonts/font29.fntdata"/><Relationship Id="rId11" Type="http://schemas.openxmlformats.org/officeDocument/2006/relationships/font" Target="fonts/font11.fntdata"/><Relationship Id="rId24" Type="http://schemas.openxmlformats.org/officeDocument/2006/relationships/font" Target="fonts/font24.fntdata"/><Relationship Id="rId32" Type="http://schemas.openxmlformats.org/officeDocument/2006/relationships/font" Target="fonts/font32.fntdata"/><Relationship Id="rId37" Type="http://schemas.openxmlformats.org/officeDocument/2006/relationships/font" Target="fonts/font37.fntdata"/><Relationship Id="rId40" Type="http://schemas.openxmlformats.org/officeDocument/2006/relationships/slide" Target="slides/slide3.xml"/><Relationship Id="rId45" Type="http://schemas.openxmlformats.org/officeDocument/2006/relationships/slide" Target="slides/slide8.xml"/><Relationship Id="rId53" Type="http://schemas.openxmlformats.org/officeDocument/2006/relationships/slide" Target="slides/slide16.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font" Target="fonts/font31.fntdata"/><Relationship Id="rId44" Type="http://schemas.openxmlformats.org/officeDocument/2006/relationships/slide" Target="slides/slide7.xml"/><Relationship Id="rId52" Type="http://schemas.openxmlformats.org/officeDocument/2006/relationships/slide" Target="slides/slide15.xml"/><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font" Target="fonts/font27.fntdata"/><Relationship Id="rId30" Type="http://schemas.openxmlformats.org/officeDocument/2006/relationships/font" Target="fonts/font30.fntdata"/><Relationship Id="rId35" Type="http://schemas.openxmlformats.org/officeDocument/2006/relationships/font" Target="fonts/font35.fntdata"/><Relationship Id="rId4" Type="http://schemas.openxmlformats.org/officeDocument/2006/relationships/theme" Target="theme/theme1.xml"/><Relationship Id="rId43" Type="http://schemas.openxmlformats.org/officeDocument/2006/relationships/slide" Target="slides/slide6.xml"/><Relationship Id="rId48" Type="http://schemas.openxmlformats.org/officeDocument/2006/relationships/slide" Target="slides/slide11.xml"/><Relationship Id="rId9" Type="http://schemas.openxmlformats.org/officeDocument/2006/relationships/font" Target="fonts/font9.fntdata"/><Relationship Id="rId56" Type="http://schemas.openxmlformats.org/officeDocument/2006/relationships/customXml" Target="../customXml/item2.xml"/><Relationship Id="rId51" Type="http://schemas.openxmlformats.org/officeDocument/2006/relationships/slide" Target="slides/slide14.xml"/><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font" Target="fonts/font25.fntdata"/><Relationship Id="rId33" Type="http://schemas.openxmlformats.org/officeDocument/2006/relationships/font" Target="fonts/font33.fntdata"/><Relationship Id="rId38" Type="http://schemas.openxmlformats.org/officeDocument/2006/relationships/slide" Target="slides/slide1.xml"/><Relationship Id="rId46" Type="http://schemas.openxmlformats.org/officeDocument/2006/relationships/slide" Target="slides/slide9.xml"/><Relationship Id="rId20" Type="http://schemas.openxmlformats.org/officeDocument/2006/relationships/font" Target="fonts/font20.fntdata"/><Relationship Id="rId41" Type="http://schemas.openxmlformats.org/officeDocument/2006/relationships/slide" Target="slides/slide4.xml"/><Relationship Id="rId54"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font" Target="fonts/font23.fntdata"/><Relationship Id="rId28" Type="http://schemas.openxmlformats.org/officeDocument/2006/relationships/font" Target="fonts/font28.fntdata"/><Relationship Id="rId36" Type="http://schemas.openxmlformats.org/officeDocument/2006/relationships/font" Target="fonts/font36.fntdata"/><Relationship Id="rId49" Type="http://schemas.openxmlformats.org/officeDocument/2006/relationships/slide" Target="slides/slide12.xml"/></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5.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 Id="rId4" Target="../media/image42.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46.png" Type="http://schemas.openxmlformats.org/officeDocument/2006/relationships/image"/><Relationship Id="rId5" Target="../media/image2.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5.png" Type="http://schemas.openxmlformats.org/officeDocument/2006/relationships/image"/><Relationship Id="rId5" Target="../media/image4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jpe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svg" Type="http://schemas.openxmlformats.org/officeDocument/2006/relationships/image"/><Relationship Id="rId11" Target="../media/image22.png" Type="http://schemas.openxmlformats.org/officeDocument/2006/relationships/image"/><Relationship Id="rId12" Target="../media/image23.png" Type="http://schemas.openxmlformats.org/officeDocument/2006/relationships/image"/><Relationship Id="rId13" Target="../media/image24.png" Type="http://schemas.openxmlformats.org/officeDocument/2006/relationships/image"/><Relationship Id="rId14" Target="../media/image25.jpeg" Type="http://schemas.openxmlformats.org/officeDocument/2006/relationships/image"/><Relationship Id="rId15" Target="../media/image26.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5.pn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0.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C631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228234" y="5024845"/>
            <a:ext cx="495300" cy="495300"/>
            <a:chOff x="0" y="0"/>
            <a:chExt cx="6355080" cy="6355080"/>
          </a:xfrm>
        </p:grpSpPr>
        <p:sp>
          <p:nvSpPr>
            <p:cNvPr name="Freeform 3" id="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name="Group 4" id="4"/>
          <p:cNvGrpSpPr/>
          <p:nvPr/>
        </p:nvGrpSpPr>
        <p:grpSpPr>
          <a:xfrm rot="-2271611">
            <a:off x="17224924" y="552263"/>
            <a:ext cx="1111321" cy="972405"/>
            <a:chOff x="0" y="0"/>
            <a:chExt cx="812800" cy="711200"/>
          </a:xfrm>
        </p:grpSpPr>
        <p:sp>
          <p:nvSpPr>
            <p:cNvPr name="Freeform 5" id="5"/>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6B696F"/>
            </a:solidFill>
          </p:spPr>
        </p:sp>
        <p:sp>
          <p:nvSpPr>
            <p:cNvPr name="TextBox 6" id="6"/>
            <p:cNvSpPr txBox="true"/>
            <p:nvPr/>
          </p:nvSpPr>
          <p:spPr>
            <a:xfrm>
              <a:off x="127000" y="-6350"/>
              <a:ext cx="558800" cy="387350"/>
            </a:xfrm>
            <a:prstGeom prst="rect">
              <a:avLst/>
            </a:prstGeom>
          </p:spPr>
          <p:txBody>
            <a:bodyPr anchor="ctr" rtlCol="false" tIns="50800" lIns="50800" bIns="50800" rIns="50800"/>
            <a:lstStyle/>
            <a:p>
              <a:pPr algn="ctr">
                <a:lnSpc>
                  <a:spcPts val="2535"/>
                </a:lnSpc>
              </a:pPr>
            </a:p>
          </p:txBody>
        </p:sp>
      </p:grpSp>
      <p:sp>
        <p:nvSpPr>
          <p:cNvPr name="Freeform 7" id="7"/>
          <p:cNvSpPr/>
          <p:nvPr/>
        </p:nvSpPr>
        <p:spPr>
          <a:xfrm flipH="false" flipV="false" rot="0">
            <a:off x="6299200" y="4720076"/>
            <a:ext cx="11988800" cy="5561268"/>
          </a:xfrm>
          <a:custGeom>
            <a:avLst/>
            <a:gdLst/>
            <a:ahLst/>
            <a:cxnLst/>
            <a:rect r="r" b="b" t="t" l="l"/>
            <a:pathLst>
              <a:path h="5561268" w="11988800">
                <a:moveTo>
                  <a:pt x="0" y="0"/>
                </a:moveTo>
                <a:lnTo>
                  <a:pt x="11988800" y="0"/>
                </a:lnTo>
                <a:lnTo>
                  <a:pt x="11988800" y="5561268"/>
                </a:lnTo>
                <a:lnTo>
                  <a:pt x="0" y="5561268"/>
                </a:lnTo>
                <a:lnTo>
                  <a:pt x="0" y="0"/>
                </a:lnTo>
                <a:close/>
              </a:path>
            </a:pathLst>
          </a:custGeom>
          <a:blipFill>
            <a:blip r:embed="rId2"/>
            <a:stretch>
              <a:fillRect l="-2326" t="0" r="-1365" b="0"/>
            </a:stretch>
          </a:blipFill>
        </p:spPr>
      </p:sp>
      <p:grpSp>
        <p:nvGrpSpPr>
          <p:cNvPr name="Group 8" id="8"/>
          <p:cNvGrpSpPr/>
          <p:nvPr/>
        </p:nvGrpSpPr>
        <p:grpSpPr>
          <a:xfrm rot="-2161345">
            <a:off x="723493" y="8608633"/>
            <a:ext cx="1876073" cy="1641564"/>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3A97D3"/>
            </a:solidFill>
          </p:spPr>
        </p:sp>
        <p:sp>
          <p:nvSpPr>
            <p:cNvPr name="TextBox 10" id="10"/>
            <p:cNvSpPr txBox="true"/>
            <p:nvPr/>
          </p:nvSpPr>
          <p:spPr>
            <a:xfrm>
              <a:off x="127000" y="-6350"/>
              <a:ext cx="558800" cy="387350"/>
            </a:xfrm>
            <a:prstGeom prst="rect">
              <a:avLst/>
            </a:prstGeom>
          </p:spPr>
          <p:txBody>
            <a:bodyPr anchor="ctr" rtlCol="false" tIns="50800" lIns="50800" bIns="50800" rIns="50800"/>
            <a:lstStyle/>
            <a:p>
              <a:pPr algn="ctr">
                <a:lnSpc>
                  <a:spcPts val="2535"/>
                </a:lnSpc>
              </a:pPr>
            </a:p>
          </p:txBody>
        </p:sp>
      </p:grpSp>
      <p:grpSp>
        <p:nvGrpSpPr>
          <p:cNvPr name="Group 11" id="11"/>
          <p:cNvGrpSpPr/>
          <p:nvPr/>
        </p:nvGrpSpPr>
        <p:grpSpPr>
          <a:xfrm rot="-4221935">
            <a:off x="-401860" y="5981535"/>
            <a:ext cx="2557093" cy="2237456"/>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00375E"/>
            </a:solidFill>
          </p:spPr>
        </p:sp>
        <p:sp>
          <p:nvSpPr>
            <p:cNvPr name="TextBox 13" id="13"/>
            <p:cNvSpPr txBox="true"/>
            <p:nvPr/>
          </p:nvSpPr>
          <p:spPr>
            <a:xfrm>
              <a:off x="127000" y="-6350"/>
              <a:ext cx="558800" cy="387350"/>
            </a:xfrm>
            <a:prstGeom prst="rect">
              <a:avLst/>
            </a:prstGeom>
          </p:spPr>
          <p:txBody>
            <a:bodyPr anchor="ctr" rtlCol="false" tIns="50800" lIns="50800" bIns="50800" rIns="50800"/>
            <a:lstStyle/>
            <a:p>
              <a:pPr algn="ctr">
                <a:lnSpc>
                  <a:spcPts val="2535"/>
                </a:lnSpc>
              </a:pPr>
            </a:p>
          </p:txBody>
        </p:sp>
      </p:grpSp>
      <p:grpSp>
        <p:nvGrpSpPr>
          <p:cNvPr name="Group 14" id="14"/>
          <p:cNvGrpSpPr>
            <a:grpSpLocks noChangeAspect="true"/>
          </p:cNvGrpSpPr>
          <p:nvPr/>
        </p:nvGrpSpPr>
        <p:grpSpPr>
          <a:xfrm rot="0">
            <a:off x="-355927" y="478091"/>
            <a:ext cx="1384627" cy="1384627"/>
            <a:chOff x="0" y="0"/>
            <a:chExt cx="6355080" cy="6355080"/>
          </a:xfrm>
        </p:grpSpPr>
        <p:sp>
          <p:nvSpPr>
            <p:cNvPr name="Freeform 15" id="1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A97D3"/>
            </a:solidFill>
          </p:spPr>
        </p:sp>
      </p:grpSp>
      <p:sp>
        <p:nvSpPr>
          <p:cNvPr name="Freeform 16" id="16"/>
          <p:cNvSpPr/>
          <p:nvPr/>
        </p:nvSpPr>
        <p:spPr>
          <a:xfrm flipH="false" flipV="false" rot="0">
            <a:off x="1584490" y="190359"/>
            <a:ext cx="15119021" cy="4161198"/>
          </a:xfrm>
          <a:custGeom>
            <a:avLst/>
            <a:gdLst/>
            <a:ahLst/>
            <a:cxnLst/>
            <a:rect r="r" b="b" t="t" l="l"/>
            <a:pathLst>
              <a:path h="4161198" w="15119021">
                <a:moveTo>
                  <a:pt x="0" y="0"/>
                </a:moveTo>
                <a:lnTo>
                  <a:pt x="15119020" y="0"/>
                </a:lnTo>
                <a:lnTo>
                  <a:pt x="15119020" y="4161198"/>
                </a:lnTo>
                <a:lnTo>
                  <a:pt x="0" y="4161198"/>
                </a:lnTo>
                <a:lnTo>
                  <a:pt x="0" y="0"/>
                </a:lnTo>
                <a:close/>
              </a:path>
            </a:pathLst>
          </a:custGeom>
          <a:blipFill>
            <a:blip r:embed="rId3"/>
            <a:stretch>
              <a:fillRect l="0" t="0" r="0" b="0"/>
            </a:stretch>
          </a:blipFill>
        </p:spPr>
      </p:sp>
      <p:sp>
        <p:nvSpPr>
          <p:cNvPr name="TextBox 17" id="17"/>
          <p:cNvSpPr txBox="true"/>
          <p:nvPr/>
        </p:nvSpPr>
        <p:spPr>
          <a:xfrm rot="0">
            <a:off x="2536238" y="4539615"/>
            <a:ext cx="3939219" cy="603885"/>
          </a:xfrm>
          <a:prstGeom prst="rect">
            <a:avLst/>
          </a:prstGeom>
        </p:spPr>
        <p:txBody>
          <a:bodyPr anchor="t" rtlCol="false" tIns="0" lIns="0" bIns="0" rIns="0">
            <a:spAutoFit/>
          </a:bodyPr>
          <a:lstStyle/>
          <a:p>
            <a:pPr>
              <a:lnSpc>
                <a:spcPts val="5040"/>
              </a:lnSpc>
            </a:pPr>
            <a:r>
              <a:rPr lang="en-US" sz="3600" spc="72">
                <a:solidFill>
                  <a:srgbClr val="F6F6F6"/>
                </a:solidFill>
                <a:latin typeface="Quicksand"/>
              </a:rPr>
              <a:t>Québec, Canada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TextBox 2" id="2"/>
          <p:cNvSpPr txBox="true"/>
          <p:nvPr/>
        </p:nvSpPr>
        <p:spPr>
          <a:xfrm rot="0">
            <a:off x="2413248" y="4157978"/>
            <a:ext cx="13461504" cy="2066293"/>
          </a:xfrm>
          <a:prstGeom prst="rect">
            <a:avLst/>
          </a:prstGeom>
        </p:spPr>
        <p:txBody>
          <a:bodyPr anchor="t" rtlCol="false" tIns="0" lIns="0" bIns="0" rIns="0">
            <a:spAutoFit/>
          </a:bodyPr>
          <a:lstStyle/>
          <a:p>
            <a:pPr>
              <a:lnSpc>
                <a:spcPts val="10999"/>
              </a:lnSpc>
            </a:pPr>
            <a:r>
              <a:rPr lang="en-US" sz="9999">
                <a:solidFill>
                  <a:srgbClr val="353535"/>
                </a:solidFill>
                <a:latin typeface="Quicksand Bold"/>
              </a:rPr>
              <a:t>Offre d’hébergement</a:t>
            </a:r>
          </a:p>
          <a:p>
            <a:pPr>
              <a:lnSpc>
                <a:spcPts val="5390"/>
              </a:lnSpc>
            </a:pPr>
            <a:r>
              <a:rPr lang="en-US" sz="4900">
                <a:solidFill>
                  <a:srgbClr val="353535"/>
                </a:solidFill>
                <a:latin typeface="Quicksand Bold"/>
              </a:rPr>
              <a:t>un lieu - un environnement - un écosystème</a:t>
            </a:r>
          </a:p>
        </p:txBody>
      </p:sp>
      <p:grpSp>
        <p:nvGrpSpPr>
          <p:cNvPr name="Group 3" id="3"/>
          <p:cNvGrpSpPr>
            <a:grpSpLocks noChangeAspect="true"/>
          </p:cNvGrpSpPr>
          <p:nvPr/>
        </p:nvGrpSpPr>
        <p:grpSpPr>
          <a:xfrm rot="0">
            <a:off x="3741716" y="8606035"/>
            <a:ext cx="920312" cy="920312"/>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A97D3"/>
            </a:solidFill>
          </p:spPr>
        </p:sp>
      </p:grpSp>
      <p:grpSp>
        <p:nvGrpSpPr>
          <p:cNvPr name="Group 5" id="5"/>
          <p:cNvGrpSpPr/>
          <p:nvPr/>
        </p:nvGrpSpPr>
        <p:grpSpPr>
          <a:xfrm rot="8100000">
            <a:off x="1863699" y="1285007"/>
            <a:ext cx="1857192" cy="1248717"/>
            <a:chOff x="0" y="0"/>
            <a:chExt cx="1930400" cy="1297940"/>
          </a:xfrm>
        </p:grpSpPr>
        <p:sp>
          <p:nvSpPr>
            <p:cNvPr name="Freeform 6" id="6"/>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sp>
        <p:nvSpPr>
          <p:cNvPr name="Freeform 7" id="7"/>
          <p:cNvSpPr/>
          <p:nvPr/>
        </p:nvSpPr>
        <p:spPr>
          <a:xfrm flipH="false" flipV="false" rot="1102570">
            <a:off x="794723" y="7143848"/>
            <a:ext cx="3237049" cy="3437022"/>
          </a:xfrm>
          <a:custGeom>
            <a:avLst/>
            <a:gdLst/>
            <a:ahLst/>
            <a:cxnLst/>
            <a:rect r="r" b="b" t="t" l="l"/>
            <a:pathLst>
              <a:path h="3437022" w="3237049">
                <a:moveTo>
                  <a:pt x="0" y="0"/>
                </a:moveTo>
                <a:lnTo>
                  <a:pt x="3237050" y="0"/>
                </a:lnTo>
                <a:lnTo>
                  <a:pt x="3237050" y="3437021"/>
                </a:lnTo>
                <a:lnTo>
                  <a:pt x="0" y="3437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3062740">
            <a:off x="14810536" y="942639"/>
            <a:ext cx="4163965" cy="364346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EC631B"/>
            </a:solidFill>
          </p:spPr>
        </p:sp>
        <p:sp>
          <p:nvSpPr>
            <p:cNvPr name="TextBox 10" id="10"/>
            <p:cNvSpPr txBox="true"/>
            <p:nvPr/>
          </p:nvSpPr>
          <p:spPr>
            <a:xfrm>
              <a:off x="127000" y="-6350"/>
              <a:ext cx="558800" cy="387350"/>
            </a:xfrm>
            <a:prstGeom prst="rect">
              <a:avLst/>
            </a:prstGeom>
          </p:spPr>
          <p:txBody>
            <a:bodyPr anchor="ctr" rtlCol="false" tIns="50800" lIns="50800" bIns="50800" rIns="50800"/>
            <a:lstStyle/>
            <a:p>
              <a:pPr algn="ctr">
                <a:lnSpc>
                  <a:spcPts val="2535"/>
                </a:lnSpc>
              </a:pPr>
            </a:p>
          </p:txBody>
        </p:sp>
      </p:grpSp>
      <p:sp>
        <p:nvSpPr>
          <p:cNvPr name="Freeform 11" id="11"/>
          <p:cNvSpPr/>
          <p:nvPr/>
        </p:nvSpPr>
        <p:spPr>
          <a:xfrm flipH="false" flipV="false" rot="0">
            <a:off x="13283718" y="4460828"/>
            <a:ext cx="7473975" cy="7117833"/>
          </a:xfrm>
          <a:custGeom>
            <a:avLst/>
            <a:gdLst/>
            <a:ahLst/>
            <a:cxnLst/>
            <a:rect r="r" b="b" t="t" l="l"/>
            <a:pathLst>
              <a:path h="7117833" w="7473975">
                <a:moveTo>
                  <a:pt x="0" y="0"/>
                </a:moveTo>
                <a:lnTo>
                  <a:pt x="7473975" y="0"/>
                </a:lnTo>
                <a:lnTo>
                  <a:pt x="7473975" y="7117833"/>
                </a:lnTo>
                <a:lnTo>
                  <a:pt x="0" y="7117833"/>
                </a:lnTo>
                <a:lnTo>
                  <a:pt x="0" y="0"/>
                </a:lnTo>
                <a:close/>
              </a:path>
            </a:pathLst>
          </a:custGeom>
          <a:blipFill>
            <a:blip r:embed="rId4">
              <a:alphaModFix amt="36000"/>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3095840" y="2393126"/>
            <a:ext cx="12093877" cy="7391778"/>
          </a:xfrm>
          <a:custGeom>
            <a:avLst/>
            <a:gdLst/>
            <a:ahLst/>
            <a:cxnLst/>
            <a:rect r="r" b="b" t="t" l="l"/>
            <a:pathLst>
              <a:path h="7391778" w="12093877">
                <a:moveTo>
                  <a:pt x="0" y="0"/>
                </a:moveTo>
                <a:lnTo>
                  <a:pt x="12093878" y="0"/>
                </a:lnTo>
                <a:lnTo>
                  <a:pt x="12093878" y="7391778"/>
                </a:lnTo>
                <a:lnTo>
                  <a:pt x="0" y="73917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952786" y="4912360"/>
            <a:ext cx="2478727" cy="981075"/>
          </a:xfrm>
          <a:prstGeom prst="rect">
            <a:avLst/>
          </a:prstGeom>
        </p:spPr>
        <p:txBody>
          <a:bodyPr anchor="t" rtlCol="false" tIns="0" lIns="0" bIns="0" rIns="0">
            <a:spAutoFit/>
          </a:bodyPr>
          <a:lstStyle/>
          <a:p>
            <a:pPr algn="ctr">
              <a:lnSpc>
                <a:spcPts val="3900"/>
              </a:lnSpc>
            </a:pPr>
            <a:r>
              <a:rPr lang="en-US" sz="3000" spc="120">
                <a:solidFill>
                  <a:srgbClr val="F6F6F6"/>
                </a:solidFill>
                <a:latin typeface="Montserrat Bold"/>
              </a:rPr>
              <a:t>Aires </a:t>
            </a:r>
          </a:p>
          <a:p>
            <a:pPr algn="ctr">
              <a:lnSpc>
                <a:spcPts val="3900"/>
              </a:lnSpc>
            </a:pPr>
            <a:r>
              <a:rPr lang="en-US" sz="3000" spc="120">
                <a:solidFill>
                  <a:srgbClr val="F6F6F6"/>
                </a:solidFill>
                <a:latin typeface="Montserrat Bold"/>
              </a:rPr>
              <a:t>communes</a:t>
            </a:r>
          </a:p>
        </p:txBody>
      </p:sp>
      <p:sp>
        <p:nvSpPr>
          <p:cNvPr name="TextBox 4" id="4"/>
          <p:cNvSpPr txBox="true"/>
          <p:nvPr/>
        </p:nvSpPr>
        <p:spPr>
          <a:xfrm rot="0">
            <a:off x="5321972" y="3442335"/>
            <a:ext cx="2502718" cy="1210310"/>
          </a:xfrm>
          <a:prstGeom prst="rect">
            <a:avLst/>
          </a:prstGeom>
        </p:spPr>
        <p:txBody>
          <a:bodyPr anchor="t" rtlCol="false" tIns="0" lIns="0" bIns="0" rIns="0">
            <a:spAutoFit/>
          </a:bodyPr>
          <a:lstStyle/>
          <a:p>
            <a:pPr>
              <a:lnSpc>
                <a:spcPts val="4809"/>
              </a:lnSpc>
            </a:pPr>
            <a:r>
              <a:rPr lang="en-US" sz="3699" spc="147">
                <a:solidFill>
                  <a:srgbClr val="F6F6F6"/>
                </a:solidFill>
                <a:latin typeface="Montserrat Bold"/>
              </a:rPr>
              <a:t>Salle de repos</a:t>
            </a:r>
          </a:p>
        </p:txBody>
      </p:sp>
      <p:sp>
        <p:nvSpPr>
          <p:cNvPr name="TextBox 5" id="5"/>
          <p:cNvSpPr txBox="true"/>
          <p:nvPr/>
        </p:nvSpPr>
        <p:spPr>
          <a:xfrm rot="0">
            <a:off x="9985944" y="2994025"/>
            <a:ext cx="2946797" cy="1072515"/>
          </a:xfrm>
          <a:prstGeom prst="rect">
            <a:avLst/>
          </a:prstGeom>
        </p:spPr>
        <p:txBody>
          <a:bodyPr anchor="t" rtlCol="false" tIns="0" lIns="0" bIns="0" rIns="0">
            <a:spAutoFit/>
          </a:bodyPr>
          <a:lstStyle/>
          <a:p>
            <a:pPr algn="r">
              <a:lnSpc>
                <a:spcPts val="4289"/>
              </a:lnSpc>
            </a:pPr>
            <a:r>
              <a:rPr lang="en-US" sz="3299" spc="131">
                <a:solidFill>
                  <a:srgbClr val="F6F6F6"/>
                </a:solidFill>
                <a:latin typeface="Montserrat Bold"/>
              </a:rPr>
              <a:t>Terrasse extérieure</a:t>
            </a:r>
          </a:p>
        </p:txBody>
      </p:sp>
      <p:sp>
        <p:nvSpPr>
          <p:cNvPr name="TextBox 6" id="6"/>
          <p:cNvSpPr txBox="true"/>
          <p:nvPr/>
        </p:nvSpPr>
        <p:spPr>
          <a:xfrm rot="0">
            <a:off x="944315" y="530097"/>
            <a:ext cx="11700235" cy="953771"/>
          </a:xfrm>
          <a:prstGeom prst="rect">
            <a:avLst/>
          </a:prstGeom>
        </p:spPr>
        <p:txBody>
          <a:bodyPr anchor="t" rtlCol="false" tIns="0" lIns="0" bIns="0" rIns="0">
            <a:spAutoFit/>
          </a:bodyPr>
          <a:lstStyle/>
          <a:p>
            <a:pPr>
              <a:lnSpc>
                <a:spcPts val="7669"/>
              </a:lnSpc>
            </a:pPr>
            <a:r>
              <a:rPr lang="en-US" sz="5899" spc="235">
                <a:solidFill>
                  <a:srgbClr val="353535"/>
                </a:solidFill>
                <a:latin typeface="Quicksand Bold"/>
              </a:rPr>
              <a:t>ENVIRONNEMENT DE TRAVAIL</a:t>
            </a:r>
          </a:p>
        </p:txBody>
      </p:sp>
      <p:sp>
        <p:nvSpPr>
          <p:cNvPr name="TextBox 7" id="7"/>
          <p:cNvSpPr txBox="true"/>
          <p:nvPr/>
        </p:nvSpPr>
        <p:spPr>
          <a:xfrm rot="0">
            <a:off x="944315" y="1490811"/>
            <a:ext cx="12351109" cy="1117600"/>
          </a:xfrm>
          <a:prstGeom prst="rect">
            <a:avLst/>
          </a:prstGeom>
        </p:spPr>
        <p:txBody>
          <a:bodyPr anchor="t" rtlCol="false" tIns="0" lIns="0" bIns="0" rIns="0">
            <a:spAutoFit/>
          </a:bodyPr>
          <a:lstStyle/>
          <a:p>
            <a:pPr>
              <a:lnSpc>
                <a:spcPts val="3919"/>
              </a:lnSpc>
            </a:pPr>
            <a:r>
              <a:rPr lang="en-US" sz="2799" spc="55">
                <a:solidFill>
                  <a:srgbClr val="00375E"/>
                </a:solidFill>
                <a:latin typeface="Montserrat"/>
              </a:rPr>
              <a:t>Des espaces de travail de différentes superficies sont offerts.</a:t>
            </a:r>
          </a:p>
          <a:p>
            <a:pPr>
              <a:lnSpc>
                <a:spcPts val="5179"/>
              </a:lnSpc>
            </a:pPr>
            <a:r>
              <a:rPr lang="en-US" sz="3699" spc="73">
                <a:solidFill>
                  <a:srgbClr val="00375E"/>
                </a:solidFill>
                <a:latin typeface="Montserrat"/>
              </a:rPr>
              <a:t>Les inclusions : </a:t>
            </a:r>
          </a:p>
        </p:txBody>
      </p:sp>
      <p:sp>
        <p:nvSpPr>
          <p:cNvPr name="TextBox 8" id="8"/>
          <p:cNvSpPr txBox="true"/>
          <p:nvPr/>
        </p:nvSpPr>
        <p:spPr>
          <a:xfrm rot="0">
            <a:off x="9375694" y="6581594"/>
            <a:ext cx="3134320" cy="511810"/>
          </a:xfrm>
          <a:prstGeom prst="rect">
            <a:avLst/>
          </a:prstGeom>
        </p:spPr>
        <p:txBody>
          <a:bodyPr anchor="t" rtlCol="false" tIns="0" lIns="0" bIns="0" rIns="0">
            <a:spAutoFit/>
          </a:bodyPr>
          <a:lstStyle/>
          <a:p>
            <a:pPr>
              <a:lnSpc>
                <a:spcPts val="4159"/>
              </a:lnSpc>
            </a:pPr>
            <a:r>
              <a:rPr lang="en-US" sz="3199">
                <a:solidFill>
                  <a:srgbClr val="F6F6F6"/>
                </a:solidFill>
                <a:latin typeface="Montserrat Bold"/>
              </a:rPr>
              <a:t>Cuisinette</a:t>
            </a:r>
          </a:p>
        </p:txBody>
      </p:sp>
      <p:sp>
        <p:nvSpPr>
          <p:cNvPr name="TextBox 9" id="9"/>
          <p:cNvSpPr txBox="true"/>
          <p:nvPr/>
        </p:nvSpPr>
        <p:spPr>
          <a:xfrm rot="0">
            <a:off x="11632283" y="5033010"/>
            <a:ext cx="2946797" cy="1163955"/>
          </a:xfrm>
          <a:prstGeom prst="rect">
            <a:avLst/>
          </a:prstGeom>
        </p:spPr>
        <p:txBody>
          <a:bodyPr anchor="t" rtlCol="false" tIns="0" lIns="0" bIns="0" rIns="0">
            <a:spAutoFit/>
          </a:bodyPr>
          <a:lstStyle/>
          <a:p>
            <a:pPr algn="r">
              <a:lnSpc>
                <a:spcPts val="4679"/>
              </a:lnSpc>
            </a:pPr>
            <a:r>
              <a:rPr lang="en-US" sz="3599" spc="143">
                <a:solidFill>
                  <a:srgbClr val="F6F6F6"/>
                </a:solidFill>
                <a:latin typeface="Montserrat Bold"/>
              </a:rPr>
              <a:t>Salle de conférence</a:t>
            </a:r>
          </a:p>
        </p:txBody>
      </p:sp>
      <p:sp>
        <p:nvSpPr>
          <p:cNvPr name="TextBox 10" id="10"/>
          <p:cNvSpPr txBox="true"/>
          <p:nvPr/>
        </p:nvSpPr>
        <p:spPr>
          <a:xfrm rot="0">
            <a:off x="4424408" y="5779271"/>
            <a:ext cx="3134320" cy="1072515"/>
          </a:xfrm>
          <a:prstGeom prst="rect">
            <a:avLst/>
          </a:prstGeom>
        </p:spPr>
        <p:txBody>
          <a:bodyPr anchor="t" rtlCol="false" tIns="0" lIns="0" bIns="0" rIns="0">
            <a:spAutoFit/>
          </a:bodyPr>
          <a:lstStyle/>
          <a:p>
            <a:pPr>
              <a:lnSpc>
                <a:spcPts val="4289"/>
              </a:lnSpc>
            </a:pPr>
            <a:r>
              <a:rPr lang="en-US" sz="3299" spc="131">
                <a:solidFill>
                  <a:srgbClr val="F6F6F6"/>
                </a:solidFill>
                <a:latin typeface="Montserrat Bold"/>
              </a:rPr>
              <a:t>Salles de formation</a:t>
            </a:r>
          </a:p>
        </p:txBody>
      </p:sp>
      <p:sp>
        <p:nvSpPr>
          <p:cNvPr name="TextBox 11" id="11"/>
          <p:cNvSpPr txBox="true"/>
          <p:nvPr/>
        </p:nvSpPr>
        <p:spPr>
          <a:xfrm rot="0">
            <a:off x="3038690" y="4674235"/>
            <a:ext cx="2502718" cy="485775"/>
          </a:xfrm>
          <a:prstGeom prst="rect">
            <a:avLst/>
          </a:prstGeom>
        </p:spPr>
        <p:txBody>
          <a:bodyPr anchor="t" rtlCol="false" tIns="0" lIns="0" bIns="0" rIns="0">
            <a:spAutoFit/>
          </a:bodyPr>
          <a:lstStyle/>
          <a:p>
            <a:pPr algn="ctr">
              <a:lnSpc>
                <a:spcPts val="3900"/>
              </a:lnSpc>
            </a:pPr>
            <a:r>
              <a:rPr lang="en-US" sz="3000">
                <a:solidFill>
                  <a:srgbClr val="F6F6F6"/>
                </a:solidFill>
                <a:latin typeface="Montserrat Bold"/>
              </a:rPr>
              <a:t>Internet</a:t>
            </a:r>
          </a:p>
        </p:txBody>
      </p:sp>
      <p:sp>
        <p:nvSpPr>
          <p:cNvPr name="TextBox 12" id="12"/>
          <p:cNvSpPr txBox="true"/>
          <p:nvPr/>
        </p:nvSpPr>
        <p:spPr>
          <a:xfrm rot="0">
            <a:off x="10564863" y="7781562"/>
            <a:ext cx="2502718" cy="485775"/>
          </a:xfrm>
          <a:prstGeom prst="rect">
            <a:avLst/>
          </a:prstGeom>
        </p:spPr>
        <p:txBody>
          <a:bodyPr anchor="t" rtlCol="false" tIns="0" lIns="0" bIns="0" rIns="0">
            <a:spAutoFit/>
          </a:bodyPr>
          <a:lstStyle/>
          <a:p>
            <a:pPr algn="ctr">
              <a:lnSpc>
                <a:spcPts val="3900"/>
              </a:lnSpc>
            </a:pPr>
            <a:r>
              <a:rPr lang="en-US" sz="3000">
                <a:solidFill>
                  <a:srgbClr val="F6F6F6"/>
                </a:solidFill>
                <a:latin typeface="Montserrat Bold"/>
              </a:rPr>
              <a:t>Électricité</a:t>
            </a:r>
          </a:p>
        </p:txBody>
      </p:sp>
      <p:sp>
        <p:nvSpPr>
          <p:cNvPr name="TextBox 13" id="13"/>
          <p:cNvSpPr txBox="true"/>
          <p:nvPr/>
        </p:nvSpPr>
        <p:spPr>
          <a:xfrm rot="0">
            <a:off x="5552709" y="7589157"/>
            <a:ext cx="3134320" cy="870585"/>
          </a:xfrm>
          <a:prstGeom prst="rect">
            <a:avLst/>
          </a:prstGeom>
        </p:spPr>
        <p:txBody>
          <a:bodyPr anchor="t" rtlCol="false" tIns="0" lIns="0" bIns="0" rIns="0">
            <a:spAutoFit/>
          </a:bodyPr>
          <a:lstStyle/>
          <a:p>
            <a:pPr>
              <a:lnSpc>
                <a:spcPts val="3510"/>
              </a:lnSpc>
            </a:pPr>
            <a:r>
              <a:rPr lang="en-US" sz="2700" spc="108">
                <a:solidFill>
                  <a:srgbClr val="F6F6F6"/>
                </a:solidFill>
                <a:latin typeface="Montserrat Bold"/>
              </a:rPr>
              <a:t>Bureau personnel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658904">
            <a:off x="2819658" y="-1587343"/>
            <a:ext cx="12648684" cy="20208858"/>
          </a:xfrm>
          <a:custGeom>
            <a:avLst/>
            <a:gdLst/>
            <a:ahLst/>
            <a:cxnLst/>
            <a:rect r="r" b="b" t="t" l="l"/>
            <a:pathLst>
              <a:path h="20208858" w="12648684">
                <a:moveTo>
                  <a:pt x="0" y="0"/>
                </a:moveTo>
                <a:lnTo>
                  <a:pt x="12648684" y="0"/>
                </a:lnTo>
                <a:lnTo>
                  <a:pt x="12648684" y="20208858"/>
                </a:lnTo>
                <a:lnTo>
                  <a:pt x="0" y="20208858"/>
                </a:lnTo>
                <a:lnTo>
                  <a:pt x="0" y="0"/>
                </a:lnTo>
                <a:close/>
              </a:path>
            </a:pathLst>
          </a:custGeom>
          <a:blipFill>
            <a:blip r:embed="rId2">
              <a:alphaModFix amt="48000"/>
              <a:extLst>
                <a:ext uri="{96DAC541-7B7A-43D3-8B79-37D633B846F1}">
                  <asvg:svgBlip xmlns:asvg="http://schemas.microsoft.com/office/drawing/2016/SVG/main" r:embed="rId3"/>
                </a:ext>
              </a:extLst>
            </a:blip>
            <a:stretch>
              <a:fillRect l="0" t="0" r="-54541" b="0"/>
            </a:stretch>
          </a:blipFill>
        </p:spPr>
      </p:sp>
      <p:sp>
        <p:nvSpPr>
          <p:cNvPr name="Freeform 3" id="3"/>
          <p:cNvSpPr/>
          <p:nvPr/>
        </p:nvSpPr>
        <p:spPr>
          <a:xfrm flipH="false" flipV="false" rot="889482">
            <a:off x="11568833" y="8258012"/>
            <a:ext cx="2219969" cy="2357110"/>
          </a:xfrm>
          <a:custGeom>
            <a:avLst/>
            <a:gdLst/>
            <a:ahLst/>
            <a:cxnLst/>
            <a:rect r="r" b="b" t="t" l="l"/>
            <a:pathLst>
              <a:path h="2357110" w="2219969">
                <a:moveTo>
                  <a:pt x="0" y="0"/>
                </a:moveTo>
                <a:lnTo>
                  <a:pt x="2219969" y="0"/>
                </a:lnTo>
                <a:lnTo>
                  <a:pt x="2219969" y="2357110"/>
                </a:lnTo>
                <a:lnTo>
                  <a:pt x="0" y="23571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a:grpSpLocks noChangeAspect="true"/>
          </p:cNvGrpSpPr>
          <p:nvPr/>
        </p:nvGrpSpPr>
        <p:grpSpPr>
          <a:xfrm rot="0">
            <a:off x="16476727" y="7398398"/>
            <a:ext cx="782573" cy="782573"/>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375E"/>
            </a:solidFill>
          </p:spPr>
        </p:sp>
      </p:grpSp>
      <p:grpSp>
        <p:nvGrpSpPr>
          <p:cNvPr name="Group 6" id="6"/>
          <p:cNvGrpSpPr/>
          <p:nvPr/>
        </p:nvGrpSpPr>
        <p:grpSpPr>
          <a:xfrm rot="0">
            <a:off x="937532" y="574378"/>
            <a:ext cx="11791201" cy="1385529"/>
            <a:chOff x="0" y="0"/>
            <a:chExt cx="15721601" cy="1847372"/>
          </a:xfrm>
        </p:grpSpPr>
        <p:sp>
          <p:nvSpPr>
            <p:cNvPr name="TextBox 7" id="7"/>
            <p:cNvSpPr txBox="true"/>
            <p:nvPr/>
          </p:nvSpPr>
          <p:spPr>
            <a:xfrm rot="0">
              <a:off x="0" y="-38100"/>
              <a:ext cx="14893110" cy="717127"/>
            </a:xfrm>
            <a:prstGeom prst="rect">
              <a:avLst/>
            </a:prstGeom>
          </p:spPr>
          <p:txBody>
            <a:bodyPr anchor="t" rtlCol="false" tIns="0" lIns="0" bIns="0" rIns="0">
              <a:spAutoFit/>
            </a:bodyPr>
            <a:lstStyle/>
            <a:p>
              <a:pPr>
                <a:lnSpc>
                  <a:spcPts val="4419"/>
                </a:lnSpc>
              </a:pPr>
              <a:r>
                <a:rPr lang="en-US" sz="3399" spc="135">
                  <a:solidFill>
                    <a:srgbClr val="353535"/>
                  </a:solidFill>
                  <a:latin typeface="Quicksand Bold"/>
                </a:rPr>
                <a:t>ESPACE BUREAU FERMÉ ET PERSONNEL</a:t>
              </a:r>
            </a:p>
          </p:txBody>
        </p:sp>
        <p:sp>
          <p:nvSpPr>
            <p:cNvPr name="TextBox 8" id="8"/>
            <p:cNvSpPr txBox="true"/>
            <p:nvPr/>
          </p:nvSpPr>
          <p:spPr>
            <a:xfrm rot="0">
              <a:off x="0" y="1029704"/>
              <a:ext cx="15721601" cy="817668"/>
            </a:xfrm>
            <a:prstGeom prst="rect">
              <a:avLst/>
            </a:prstGeom>
          </p:spPr>
          <p:txBody>
            <a:bodyPr anchor="t" rtlCol="false" tIns="0" lIns="0" bIns="0" rIns="0">
              <a:spAutoFit/>
            </a:bodyPr>
            <a:lstStyle/>
            <a:p>
              <a:pPr>
                <a:lnSpc>
                  <a:spcPts val="5179"/>
                </a:lnSpc>
              </a:pPr>
              <a:r>
                <a:rPr lang="en-US" sz="3699" spc="73">
                  <a:solidFill>
                    <a:srgbClr val="353535"/>
                  </a:solidFill>
                  <a:latin typeface="Montserrat"/>
                </a:rPr>
                <a:t>Tarifs en dollars canadien, par mois</a:t>
              </a:r>
            </a:p>
          </p:txBody>
        </p:sp>
      </p:grpSp>
      <p:sp>
        <p:nvSpPr>
          <p:cNvPr name="TextBox 9" id="9"/>
          <p:cNvSpPr txBox="true"/>
          <p:nvPr/>
        </p:nvSpPr>
        <p:spPr>
          <a:xfrm rot="0">
            <a:off x="985157" y="8421836"/>
            <a:ext cx="9295617" cy="1014731"/>
          </a:xfrm>
          <a:prstGeom prst="rect">
            <a:avLst/>
          </a:prstGeom>
        </p:spPr>
        <p:txBody>
          <a:bodyPr anchor="t" rtlCol="false" tIns="0" lIns="0" bIns="0" rIns="0">
            <a:spAutoFit/>
          </a:bodyPr>
          <a:lstStyle/>
          <a:p>
            <a:pPr>
              <a:lnSpc>
                <a:spcPts val="3919"/>
              </a:lnSpc>
            </a:pPr>
            <a:r>
              <a:rPr lang="en-US" sz="2799">
                <a:solidFill>
                  <a:srgbClr val="353535"/>
                </a:solidFill>
                <a:latin typeface="Telegraf"/>
              </a:rPr>
              <a:t>Les frais d’accompagnement de l’accélérateur ou du consultant ne seront pas inclus dans le forfait.</a:t>
            </a:r>
          </a:p>
        </p:txBody>
      </p:sp>
      <p:grpSp>
        <p:nvGrpSpPr>
          <p:cNvPr name="Group 10" id="10"/>
          <p:cNvGrpSpPr/>
          <p:nvPr/>
        </p:nvGrpSpPr>
        <p:grpSpPr>
          <a:xfrm rot="0">
            <a:off x="679562" y="3660775"/>
            <a:ext cx="3070488" cy="2248772"/>
            <a:chOff x="0" y="0"/>
            <a:chExt cx="13753132" cy="10072554"/>
          </a:xfrm>
        </p:grpSpPr>
        <p:sp>
          <p:nvSpPr>
            <p:cNvPr name="Freeform 11" id="11"/>
            <p:cNvSpPr/>
            <p:nvPr/>
          </p:nvSpPr>
          <p:spPr>
            <a:xfrm flipH="false" flipV="false" rot="0">
              <a:off x="0" y="0"/>
              <a:ext cx="13753131" cy="10072553"/>
            </a:xfrm>
            <a:custGeom>
              <a:avLst/>
              <a:gdLst/>
              <a:ahLst/>
              <a:cxnLst/>
              <a:rect r="r" b="b" t="t" l="l"/>
              <a:pathLst>
                <a:path h="10072553" w="13753131">
                  <a:moveTo>
                    <a:pt x="0" y="0"/>
                  </a:moveTo>
                  <a:lnTo>
                    <a:pt x="0" y="10072553"/>
                  </a:lnTo>
                  <a:lnTo>
                    <a:pt x="13753131" y="10072553"/>
                  </a:lnTo>
                  <a:lnTo>
                    <a:pt x="13753131" y="0"/>
                  </a:lnTo>
                  <a:lnTo>
                    <a:pt x="0" y="0"/>
                  </a:lnTo>
                  <a:close/>
                  <a:moveTo>
                    <a:pt x="13692172" y="10011594"/>
                  </a:moveTo>
                  <a:lnTo>
                    <a:pt x="59690" y="10011594"/>
                  </a:lnTo>
                  <a:lnTo>
                    <a:pt x="59690" y="59690"/>
                  </a:lnTo>
                  <a:lnTo>
                    <a:pt x="13692172" y="59690"/>
                  </a:lnTo>
                  <a:lnTo>
                    <a:pt x="13692172" y="10011594"/>
                  </a:lnTo>
                  <a:close/>
                </a:path>
              </a:pathLst>
            </a:custGeom>
            <a:solidFill>
              <a:srgbClr val="F2300B"/>
            </a:solidFill>
          </p:spPr>
        </p:sp>
      </p:grpSp>
      <p:sp>
        <p:nvSpPr>
          <p:cNvPr name="TextBox 12" id="12"/>
          <p:cNvSpPr txBox="true"/>
          <p:nvPr/>
        </p:nvSpPr>
        <p:spPr>
          <a:xfrm rot="0">
            <a:off x="938488" y="6261114"/>
            <a:ext cx="2552635" cy="381303"/>
          </a:xfrm>
          <a:prstGeom prst="rect">
            <a:avLst/>
          </a:prstGeom>
        </p:spPr>
        <p:txBody>
          <a:bodyPr anchor="t" rtlCol="false" tIns="0" lIns="0" bIns="0" rIns="0">
            <a:spAutoFit/>
          </a:bodyPr>
          <a:lstStyle/>
          <a:p>
            <a:pPr algn="ctr">
              <a:lnSpc>
                <a:spcPts val="2894"/>
              </a:lnSpc>
            </a:pPr>
            <a:r>
              <a:rPr lang="en-US" sz="2226" spc="89">
                <a:solidFill>
                  <a:srgbClr val="00375E"/>
                </a:solidFill>
                <a:latin typeface="Telegraf"/>
              </a:rPr>
              <a:t> 12 </a:t>
            </a:r>
            <a:r>
              <a:rPr lang="en-US" sz="2226" spc="89">
                <a:solidFill>
                  <a:srgbClr val="00375E"/>
                </a:solidFill>
                <a:latin typeface="Telegraf"/>
              </a:rPr>
              <a:t>mètres carrés</a:t>
            </a:r>
          </a:p>
        </p:txBody>
      </p:sp>
      <p:sp>
        <p:nvSpPr>
          <p:cNvPr name="TextBox 13" id="13"/>
          <p:cNvSpPr txBox="true"/>
          <p:nvPr/>
        </p:nvSpPr>
        <p:spPr>
          <a:xfrm rot="0">
            <a:off x="938488" y="4338871"/>
            <a:ext cx="2552635" cy="1080085"/>
          </a:xfrm>
          <a:prstGeom prst="rect">
            <a:avLst/>
          </a:prstGeom>
        </p:spPr>
        <p:txBody>
          <a:bodyPr anchor="t" rtlCol="false" tIns="0" lIns="0" bIns="0" rIns="0">
            <a:spAutoFit/>
          </a:bodyPr>
          <a:lstStyle/>
          <a:p>
            <a:pPr algn="ctr">
              <a:lnSpc>
                <a:spcPts val="7750"/>
              </a:lnSpc>
            </a:pPr>
            <a:r>
              <a:rPr lang="en-US" sz="7046">
                <a:solidFill>
                  <a:srgbClr val="353535"/>
                </a:solidFill>
                <a:latin typeface="Telegraf Bold"/>
              </a:rPr>
              <a:t>375 $ </a:t>
            </a:r>
          </a:p>
        </p:txBody>
      </p:sp>
      <p:grpSp>
        <p:nvGrpSpPr>
          <p:cNvPr name="Group 14" id="14"/>
          <p:cNvGrpSpPr/>
          <p:nvPr/>
        </p:nvGrpSpPr>
        <p:grpSpPr>
          <a:xfrm rot="0">
            <a:off x="4167566" y="3660775"/>
            <a:ext cx="3070488" cy="2248772"/>
            <a:chOff x="0" y="0"/>
            <a:chExt cx="13753132" cy="10072554"/>
          </a:xfrm>
        </p:grpSpPr>
        <p:sp>
          <p:nvSpPr>
            <p:cNvPr name="Freeform 15" id="15"/>
            <p:cNvSpPr/>
            <p:nvPr/>
          </p:nvSpPr>
          <p:spPr>
            <a:xfrm flipH="false" flipV="false" rot="0">
              <a:off x="0" y="0"/>
              <a:ext cx="13753131" cy="10072553"/>
            </a:xfrm>
            <a:custGeom>
              <a:avLst/>
              <a:gdLst/>
              <a:ahLst/>
              <a:cxnLst/>
              <a:rect r="r" b="b" t="t" l="l"/>
              <a:pathLst>
                <a:path h="10072553" w="13753131">
                  <a:moveTo>
                    <a:pt x="0" y="0"/>
                  </a:moveTo>
                  <a:lnTo>
                    <a:pt x="0" y="10072553"/>
                  </a:lnTo>
                  <a:lnTo>
                    <a:pt x="13753131" y="10072553"/>
                  </a:lnTo>
                  <a:lnTo>
                    <a:pt x="13753131" y="0"/>
                  </a:lnTo>
                  <a:lnTo>
                    <a:pt x="0" y="0"/>
                  </a:lnTo>
                  <a:close/>
                  <a:moveTo>
                    <a:pt x="13692172" y="10011594"/>
                  </a:moveTo>
                  <a:lnTo>
                    <a:pt x="59690" y="10011594"/>
                  </a:lnTo>
                  <a:lnTo>
                    <a:pt x="59690" y="59690"/>
                  </a:lnTo>
                  <a:lnTo>
                    <a:pt x="13692172" y="59690"/>
                  </a:lnTo>
                  <a:lnTo>
                    <a:pt x="13692172" y="10011594"/>
                  </a:lnTo>
                  <a:close/>
                </a:path>
              </a:pathLst>
            </a:custGeom>
            <a:solidFill>
              <a:srgbClr val="F2300B"/>
            </a:solidFill>
          </p:spPr>
        </p:sp>
      </p:grpSp>
      <p:sp>
        <p:nvSpPr>
          <p:cNvPr name="TextBox 16" id="16"/>
          <p:cNvSpPr txBox="true"/>
          <p:nvPr/>
        </p:nvSpPr>
        <p:spPr>
          <a:xfrm rot="0">
            <a:off x="4426492" y="6261114"/>
            <a:ext cx="2697524" cy="381303"/>
          </a:xfrm>
          <a:prstGeom prst="rect">
            <a:avLst/>
          </a:prstGeom>
        </p:spPr>
        <p:txBody>
          <a:bodyPr anchor="t" rtlCol="false" tIns="0" lIns="0" bIns="0" rIns="0">
            <a:spAutoFit/>
          </a:bodyPr>
          <a:lstStyle/>
          <a:p>
            <a:pPr>
              <a:lnSpc>
                <a:spcPts val="2894"/>
              </a:lnSpc>
            </a:pPr>
            <a:r>
              <a:rPr lang="en-US" sz="2226" spc="89">
                <a:solidFill>
                  <a:srgbClr val="00375E"/>
                </a:solidFill>
                <a:latin typeface="Telegraf"/>
              </a:rPr>
              <a:t>18,5 mètres carrés</a:t>
            </a:r>
          </a:p>
        </p:txBody>
      </p:sp>
      <p:sp>
        <p:nvSpPr>
          <p:cNvPr name="TextBox 17" id="17"/>
          <p:cNvSpPr txBox="true"/>
          <p:nvPr/>
        </p:nvSpPr>
        <p:spPr>
          <a:xfrm rot="0">
            <a:off x="4426492" y="4338871"/>
            <a:ext cx="2552635" cy="1080085"/>
          </a:xfrm>
          <a:prstGeom prst="rect">
            <a:avLst/>
          </a:prstGeom>
        </p:spPr>
        <p:txBody>
          <a:bodyPr anchor="t" rtlCol="false" tIns="0" lIns="0" bIns="0" rIns="0">
            <a:spAutoFit/>
          </a:bodyPr>
          <a:lstStyle/>
          <a:p>
            <a:pPr algn="ctr">
              <a:lnSpc>
                <a:spcPts val="7750"/>
              </a:lnSpc>
            </a:pPr>
            <a:r>
              <a:rPr lang="en-US" sz="7046">
                <a:solidFill>
                  <a:srgbClr val="353535"/>
                </a:solidFill>
                <a:latin typeface="Telegraf Bold"/>
              </a:rPr>
              <a:t>575 $</a:t>
            </a:r>
            <a:r>
              <a:rPr lang="en-US" sz="7046">
                <a:solidFill>
                  <a:srgbClr val="F4592F"/>
                </a:solidFill>
                <a:latin typeface="Telegraf Bold"/>
              </a:rPr>
              <a:t> </a:t>
            </a:r>
          </a:p>
        </p:txBody>
      </p:sp>
      <p:grpSp>
        <p:nvGrpSpPr>
          <p:cNvPr name="Group 18" id="18"/>
          <p:cNvGrpSpPr/>
          <p:nvPr/>
        </p:nvGrpSpPr>
        <p:grpSpPr>
          <a:xfrm rot="0">
            <a:off x="7655570" y="3660775"/>
            <a:ext cx="3070488" cy="2248772"/>
            <a:chOff x="0" y="0"/>
            <a:chExt cx="13753132" cy="10072554"/>
          </a:xfrm>
        </p:grpSpPr>
        <p:sp>
          <p:nvSpPr>
            <p:cNvPr name="Freeform 19" id="19"/>
            <p:cNvSpPr/>
            <p:nvPr/>
          </p:nvSpPr>
          <p:spPr>
            <a:xfrm flipH="false" flipV="false" rot="0">
              <a:off x="0" y="0"/>
              <a:ext cx="13753131" cy="10072553"/>
            </a:xfrm>
            <a:custGeom>
              <a:avLst/>
              <a:gdLst/>
              <a:ahLst/>
              <a:cxnLst/>
              <a:rect r="r" b="b" t="t" l="l"/>
              <a:pathLst>
                <a:path h="10072553" w="13753131">
                  <a:moveTo>
                    <a:pt x="0" y="0"/>
                  </a:moveTo>
                  <a:lnTo>
                    <a:pt x="0" y="10072553"/>
                  </a:lnTo>
                  <a:lnTo>
                    <a:pt x="13753131" y="10072553"/>
                  </a:lnTo>
                  <a:lnTo>
                    <a:pt x="13753131" y="0"/>
                  </a:lnTo>
                  <a:lnTo>
                    <a:pt x="0" y="0"/>
                  </a:lnTo>
                  <a:close/>
                  <a:moveTo>
                    <a:pt x="13692172" y="10011594"/>
                  </a:moveTo>
                  <a:lnTo>
                    <a:pt x="59690" y="10011594"/>
                  </a:lnTo>
                  <a:lnTo>
                    <a:pt x="59690" y="59690"/>
                  </a:lnTo>
                  <a:lnTo>
                    <a:pt x="13692172" y="59690"/>
                  </a:lnTo>
                  <a:lnTo>
                    <a:pt x="13692172" y="10011594"/>
                  </a:lnTo>
                  <a:close/>
                </a:path>
              </a:pathLst>
            </a:custGeom>
            <a:solidFill>
              <a:srgbClr val="F2300B"/>
            </a:solidFill>
          </p:spPr>
        </p:sp>
      </p:grpSp>
      <p:sp>
        <p:nvSpPr>
          <p:cNvPr name="TextBox 20" id="20"/>
          <p:cNvSpPr txBox="true"/>
          <p:nvPr/>
        </p:nvSpPr>
        <p:spPr>
          <a:xfrm rot="0">
            <a:off x="7914496" y="6261114"/>
            <a:ext cx="2811562" cy="381303"/>
          </a:xfrm>
          <a:prstGeom prst="rect">
            <a:avLst/>
          </a:prstGeom>
        </p:spPr>
        <p:txBody>
          <a:bodyPr anchor="t" rtlCol="false" tIns="0" lIns="0" bIns="0" rIns="0">
            <a:spAutoFit/>
          </a:bodyPr>
          <a:lstStyle/>
          <a:p>
            <a:pPr>
              <a:lnSpc>
                <a:spcPts val="2894"/>
              </a:lnSpc>
            </a:pPr>
            <a:r>
              <a:rPr lang="en-US" sz="2226" spc="89">
                <a:solidFill>
                  <a:srgbClr val="00375E"/>
                </a:solidFill>
                <a:latin typeface="Telegraf"/>
              </a:rPr>
              <a:t>20,5 mètres carrés</a:t>
            </a:r>
          </a:p>
        </p:txBody>
      </p:sp>
      <p:sp>
        <p:nvSpPr>
          <p:cNvPr name="TextBox 21" id="21"/>
          <p:cNvSpPr txBox="true"/>
          <p:nvPr/>
        </p:nvSpPr>
        <p:spPr>
          <a:xfrm rot="0">
            <a:off x="7914496" y="4338871"/>
            <a:ext cx="2552635" cy="1080085"/>
          </a:xfrm>
          <a:prstGeom prst="rect">
            <a:avLst/>
          </a:prstGeom>
        </p:spPr>
        <p:txBody>
          <a:bodyPr anchor="t" rtlCol="false" tIns="0" lIns="0" bIns="0" rIns="0">
            <a:spAutoFit/>
          </a:bodyPr>
          <a:lstStyle/>
          <a:p>
            <a:pPr algn="ctr">
              <a:lnSpc>
                <a:spcPts val="7750"/>
              </a:lnSpc>
            </a:pPr>
            <a:r>
              <a:rPr lang="en-US" sz="7046">
                <a:solidFill>
                  <a:srgbClr val="353535"/>
                </a:solidFill>
                <a:latin typeface="Telegraf Bold"/>
              </a:rPr>
              <a:t>625 $ </a:t>
            </a:r>
          </a:p>
        </p:txBody>
      </p:sp>
      <p:grpSp>
        <p:nvGrpSpPr>
          <p:cNvPr name="Group 22" id="22"/>
          <p:cNvGrpSpPr/>
          <p:nvPr/>
        </p:nvGrpSpPr>
        <p:grpSpPr>
          <a:xfrm rot="0">
            <a:off x="11143574" y="3660775"/>
            <a:ext cx="3070488" cy="2248772"/>
            <a:chOff x="0" y="0"/>
            <a:chExt cx="13753132" cy="10072554"/>
          </a:xfrm>
        </p:grpSpPr>
        <p:sp>
          <p:nvSpPr>
            <p:cNvPr name="Freeform 23" id="23"/>
            <p:cNvSpPr/>
            <p:nvPr/>
          </p:nvSpPr>
          <p:spPr>
            <a:xfrm flipH="false" flipV="false" rot="0">
              <a:off x="0" y="0"/>
              <a:ext cx="13753131" cy="10072553"/>
            </a:xfrm>
            <a:custGeom>
              <a:avLst/>
              <a:gdLst/>
              <a:ahLst/>
              <a:cxnLst/>
              <a:rect r="r" b="b" t="t" l="l"/>
              <a:pathLst>
                <a:path h="10072553" w="13753131">
                  <a:moveTo>
                    <a:pt x="0" y="0"/>
                  </a:moveTo>
                  <a:lnTo>
                    <a:pt x="0" y="10072553"/>
                  </a:lnTo>
                  <a:lnTo>
                    <a:pt x="13753131" y="10072553"/>
                  </a:lnTo>
                  <a:lnTo>
                    <a:pt x="13753131" y="0"/>
                  </a:lnTo>
                  <a:lnTo>
                    <a:pt x="0" y="0"/>
                  </a:lnTo>
                  <a:close/>
                  <a:moveTo>
                    <a:pt x="13692172" y="10011594"/>
                  </a:moveTo>
                  <a:lnTo>
                    <a:pt x="59690" y="10011594"/>
                  </a:lnTo>
                  <a:lnTo>
                    <a:pt x="59690" y="59690"/>
                  </a:lnTo>
                  <a:lnTo>
                    <a:pt x="13692172" y="59690"/>
                  </a:lnTo>
                  <a:lnTo>
                    <a:pt x="13692172" y="10011594"/>
                  </a:lnTo>
                  <a:close/>
                </a:path>
              </a:pathLst>
            </a:custGeom>
            <a:solidFill>
              <a:srgbClr val="F2300B"/>
            </a:solidFill>
          </p:spPr>
        </p:sp>
      </p:grpSp>
      <p:sp>
        <p:nvSpPr>
          <p:cNvPr name="TextBox 24" id="24"/>
          <p:cNvSpPr txBox="true"/>
          <p:nvPr/>
        </p:nvSpPr>
        <p:spPr>
          <a:xfrm rot="0">
            <a:off x="11452415" y="6261114"/>
            <a:ext cx="2552635" cy="381303"/>
          </a:xfrm>
          <a:prstGeom prst="rect">
            <a:avLst/>
          </a:prstGeom>
        </p:spPr>
        <p:txBody>
          <a:bodyPr anchor="t" rtlCol="false" tIns="0" lIns="0" bIns="0" rIns="0">
            <a:spAutoFit/>
          </a:bodyPr>
          <a:lstStyle/>
          <a:p>
            <a:pPr>
              <a:lnSpc>
                <a:spcPts val="2894"/>
              </a:lnSpc>
            </a:pPr>
            <a:r>
              <a:rPr lang="en-US" sz="2226" spc="89">
                <a:solidFill>
                  <a:srgbClr val="00375E"/>
                </a:solidFill>
                <a:latin typeface="Telegraf"/>
              </a:rPr>
              <a:t>24 mètres carrés</a:t>
            </a:r>
          </a:p>
        </p:txBody>
      </p:sp>
      <p:sp>
        <p:nvSpPr>
          <p:cNvPr name="TextBox 25" id="25"/>
          <p:cNvSpPr txBox="true"/>
          <p:nvPr/>
        </p:nvSpPr>
        <p:spPr>
          <a:xfrm rot="0">
            <a:off x="11402500" y="4338871"/>
            <a:ext cx="2552635" cy="1080085"/>
          </a:xfrm>
          <a:prstGeom prst="rect">
            <a:avLst/>
          </a:prstGeom>
        </p:spPr>
        <p:txBody>
          <a:bodyPr anchor="t" rtlCol="false" tIns="0" lIns="0" bIns="0" rIns="0">
            <a:spAutoFit/>
          </a:bodyPr>
          <a:lstStyle/>
          <a:p>
            <a:pPr algn="ctr">
              <a:lnSpc>
                <a:spcPts val="7750"/>
              </a:lnSpc>
            </a:pPr>
            <a:r>
              <a:rPr lang="en-US" sz="7046">
                <a:solidFill>
                  <a:srgbClr val="353535"/>
                </a:solidFill>
                <a:latin typeface="Telegraf Bold"/>
              </a:rPr>
              <a:t>750 $ </a:t>
            </a:r>
          </a:p>
        </p:txBody>
      </p:sp>
      <p:grpSp>
        <p:nvGrpSpPr>
          <p:cNvPr name="Group 26" id="26"/>
          <p:cNvGrpSpPr/>
          <p:nvPr/>
        </p:nvGrpSpPr>
        <p:grpSpPr>
          <a:xfrm rot="0">
            <a:off x="14631578" y="3660775"/>
            <a:ext cx="3070488" cy="2248772"/>
            <a:chOff x="0" y="0"/>
            <a:chExt cx="13753132" cy="10072554"/>
          </a:xfrm>
        </p:grpSpPr>
        <p:sp>
          <p:nvSpPr>
            <p:cNvPr name="Freeform 27" id="27"/>
            <p:cNvSpPr/>
            <p:nvPr/>
          </p:nvSpPr>
          <p:spPr>
            <a:xfrm flipH="false" flipV="false" rot="0">
              <a:off x="0" y="0"/>
              <a:ext cx="13753131" cy="10072553"/>
            </a:xfrm>
            <a:custGeom>
              <a:avLst/>
              <a:gdLst/>
              <a:ahLst/>
              <a:cxnLst/>
              <a:rect r="r" b="b" t="t" l="l"/>
              <a:pathLst>
                <a:path h="10072553" w="13753131">
                  <a:moveTo>
                    <a:pt x="0" y="0"/>
                  </a:moveTo>
                  <a:lnTo>
                    <a:pt x="0" y="10072553"/>
                  </a:lnTo>
                  <a:lnTo>
                    <a:pt x="13753131" y="10072553"/>
                  </a:lnTo>
                  <a:lnTo>
                    <a:pt x="13753131" y="0"/>
                  </a:lnTo>
                  <a:lnTo>
                    <a:pt x="0" y="0"/>
                  </a:lnTo>
                  <a:close/>
                  <a:moveTo>
                    <a:pt x="13692172" y="10011594"/>
                  </a:moveTo>
                  <a:lnTo>
                    <a:pt x="59690" y="10011594"/>
                  </a:lnTo>
                  <a:lnTo>
                    <a:pt x="59690" y="59690"/>
                  </a:lnTo>
                  <a:lnTo>
                    <a:pt x="13692172" y="59690"/>
                  </a:lnTo>
                  <a:lnTo>
                    <a:pt x="13692172" y="10011594"/>
                  </a:lnTo>
                  <a:close/>
                </a:path>
              </a:pathLst>
            </a:custGeom>
            <a:solidFill>
              <a:srgbClr val="F2300B"/>
            </a:solidFill>
          </p:spPr>
        </p:sp>
      </p:grpSp>
      <p:sp>
        <p:nvSpPr>
          <p:cNvPr name="TextBox 28" id="28"/>
          <p:cNvSpPr txBox="true"/>
          <p:nvPr/>
        </p:nvSpPr>
        <p:spPr>
          <a:xfrm rot="0">
            <a:off x="14890504" y="6261114"/>
            <a:ext cx="2552635" cy="381303"/>
          </a:xfrm>
          <a:prstGeom prst="rect">
            <a:avLst/>
          </a:prstGeom>
        </p:spPr>
        <p:txBody>
          <a:bodyPr anchor="t" rtlCol="false" tIns="0" lIns="0" bIns="0" rIns="0">
            <a:spAutoFit/>
          </a:bodyPr>
          <a:lstStyle/>
          <a:p>
            <a:pPr algn="ctr">
              <a:lnSpc>
                <a:spcPts val="2894"/>
              </a:lnSpc>
            </a:pPr>
            <a:r>
              <a:rPr lang="en-US" sz="2226" spc="89">
                <a:solidFill>
                  <a:srgbClr val="00375E"/>
                </a:solidFill>
                <a:latin typeface="Telegraf"/>
              </a:rPr>
              <a:t>27 </a:t>
            </a:r>
            <a:r>
              <a:rPr lang="en-US" sz="2226" spc="89">
                <a:solidFill>
                  <a:srgbClr val="00375E"/>
                </a:solidFill>
                <a:latin typeface="Telegraf"/>
              </a:rPr>
              <a:t>mètres carrés</a:t>
            </a:r>
          </a:p>
        </p:txBody>
      </p:sp>
      <p:sp>
        <p:nvSpPr>
          <p:cNvPr name="TextBox 29" id="29"/>
          <p:cNvSpPr txBox="true"/>
          <p:nvPr/>
        </p:nvSpPr>
        <p:spPr>
          <a:xfrm rot="0">
            <a:off x="14890504" y="4338871"/>
            <a:ext cx="2552635" cy="1080085"/>
          </a:xfrm>
          <a:prstGeom prst="rect">
            <a:avLst/>
          </a:prstGeom>
        </p:spPr>
        <p:txBody>
          <a:bodyPr anchor="t" rtlCol="false" tIns="0" lIns="0" bIns="0" rIns="0">
            <a:spAutoFit/>
          </a:bodyPr>
          <a:lstStyle/>
          <a:p>
            <a:pPr algn="ctr">
              <a:lnSpc>
                <a:spcPts val="7750"/>
              </a:lnSpc>
            </a:pPr>
            <a:r>
              <a:rPr lang="en-US" sz="7046">
                <a:solidFill>
                  <a:srgbClr val="353535"/>
                </a:solidFill>
                <a:latin typeface="Telegraf Bold"/>
              </a:rPr>
              <a:t>825 $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353535"/>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81579" y="1893476"/>
            <a:ext cx="782573" cy="782573"/>
            <a:chOff x="0" y="0"/>
            <a:chExt cx="6355080" cy="6355080"/>
          </a:xfrm>
        </p:grpSpPr>
        <p:sp>
          <p:nvSpPr>
            <p:cNvPr name="Freeform 3" id="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A97D3"/>
            </a:solidFill>
          </p:spPr>
        </p:sp>
      </p:grpSp>
      <p:grpSp>
        <p:nvGrpSpPr>
          <p:cNvPr name="Group 4" id="4"/>
          <p:cNvGrpSpPr/>
          <p:nvPr/>
        </p:nvGrpSpPr>
        <p:grpSpPr>
          <a:xfrm rot="8100000">
            <a:off x="16497178" y="1185552"/>
            <a:ext cx="2105763" cy="1415848"/>
            <a:chOff x="0" y="0"/>
            <a:chExt cx="1930400" cy="1297940"/>
          </a:xfrm>
        </p:grpSpPr>
        <p:sp>
          <p:nvSpPr>
            <p:cNvPr name="Freeform 5" id="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sp>
        <p:nvSpPr>
          <p:cNvPr name="Freeform 6" id="6"/>
          <p:cNvSpPr/>
          <p:nvPr/>
        </p:nvSpPr>
        <p:spPr>
          <a:xfrm flipH="false" flipV="false" rot="1102570">
            <a:off x="15167239" y="8385805"/>
            <a:ext cx="2002337" cy="2126034"/>
          </a:xfrm>
          <a:custGeom>
            <a:avLst/>
            <a:gdLst/>
            <a:ahLst/>
            <a:cxnLst/>
            <a:rect r="r" b="b" t="t" l="l"/>
            <a:pathLst>
              <a:path h="2126034" w="2002337">
                <a:moveTo>
                  <a:pt x="0" y="0"/>
                </a:moveTo>
                <a:lnTo>
                  <a:pt x="2002337" y="0"/>
                </a:lnTo>
                <a:lnTo>
                  <a:pt x="2002337" y="2126034"/>
                </a:lnTo>
                <a:lnTo>
                  <a:pt x="0" y="2126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494050" y="2962957"/>
            <a:ext cx="13261800" cy="5870091"/>
          </a:xfrm>
          <a:custGeom>
            <a:avLst/>
            <a:gdLst/>
            <a:ahLst/>
            <a:cxnLst/>
            <a:rect r="r" b="b" t="t" l="l"/>
            <a:pathLst>
              <a:path h="5870091" w="13261800">
                <a:moveTo>
                  <a:pt x="0" y="0"/>
                </a:moveTo>
                <a:lnTo>
                  <a:pt x="13261800" y="0"/>
                </a:lnTo>
                <a:lnTo>
                  <a:pt x="13261800" y="5870091"/>
                </a:lnTo>
                <a:lnTo>
                  <a:pt x="0" y="5870091"/>
                </a:lnTo>
                <a:lnTo>
                  <a:pt x="0" y="0"/>
                </a:lnTo>
                <a:close/>
              </a:path>
            </a:pathLst>
          </a:custGeom>
          <a:blipFill>
            <a:blip r:embed="rId4"/>
            <a:stretch>
              <a:fillRect l="0" t="0" r="0" b="0"/>
            </a:stretch>
          </a:blipFill>
        </p:spPr>
      </p:sp>
      <p:sp>
        <p:nvSpPr>
          <p:cNvPr name="TextBox 8" id="8"/>
          <p:cNvSpPr txBox="true"/>
          <p:nvPr/>
        </p:nvSpPr>
        <p:spPr>
          <a:xfrm rot="0">
            <a:off x="2453135" y="1568230"/>
            <a:ext cx="13743848" cy="1209681"/>
          </a:xfrm>
          <a:prstGeom prst="rect">
            <a:avLst/>
          </a:prstGeom>
        </p:spPr>
        <p:txBody>
          <a:bodyPr anchor="t" rtlCol="false" tIns="0" lIns="0" bIns="0" rIns="0">
            <a:spAutoFit/>
          </a:bodyPr>
          <a:lstStyle/>
          <a:p>
            <a:pPr>
              <a:lnSpc>
                <a:spcPts val="9000"/>
              </a:lnSpc>
            </a:pPr>
            <a:r>
              <a:rPr lang="en-US" sz="9000" spc="-432">
                <a:solidFill>
                  <a:srgbClr val="F6F6F6"/>
                </a:solidFill>
                <a:latin typeface="Quicksand Medium"/>
              </a:rPr>
              <a:t>SALLE DE CONFÉRENCE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53535"/>
        </a:solidFill>
      </p:bgPr>
    </p:bg>
    <p:spTree>
      <p:nvGrpSpPr>
        <p:cNvPr id="1" name=""/>
        <p:cNvGrpSpPr/>
        <p:nvPr/>
      </p:nvGrpSpPr>
      <p:grpSpPr>
        <a:xfrm>
          <a:off x="0" y="0"/>
          <a:ext cx="0" cy="0"/>
          <a:chOff x="0" y="0"/>
          <a:chExt cx="0" cy="0"/>
        </a:xfrm>
      </p:grpSpPr>
      <p:grpSp>
        <p:nvGrpSpPr>
          <p:cNvPr name="Group 2" id="2"/>
          <p:cNvGrpSpPr/>
          <p:nvPr/>
        </p:nvGrpSpPr>
        <p:grpSpPr>
          <a:xfrm rot="0">
            <a:off x="1513400" y="0"/>
            <a:ext cx="15261200" cy="10287000"/>
            <a:chOff x="0" y="0"/>
            <a:chExt cx="20348267" cy="13716000"/>
          </a:xfrm>
        </p:grpSpPr>
        <p:sp>
          <p:nvSpPr>
            <p:cNvPr name="Freeform 3" id="3"/>
            <p:cNvSpPr/>
            <p:nvPr/>
          </p:nvSpPr>
          <p:spPr>
            <a:xfrm flipH="false" flipV="false" rot="0">
              <a:off x="10367146" y="7061920"/>
              <a:ext cx="9981121" cy="6654080"/>
            </a:xfrm>
            <a:custGeom>
              <a:avLst/>
              <a:gdLst/>
              <a:ahLst/>
              <a:cxnLst/>
              <a:rect r="r" b="b" t="t" l="l"/>
              <a:pathLst>
                <a:path h="6654080" w="9981121">
                  <a:moveTo>
                    <a:pt x="0" y="0"/>
                  </a:moveTo>
                  <a:lnTo>
                    <a:pt x="9981121" y="0"/>
                  </a:lnTo>
                  <a:lnTo>
                    <a:pt x="9981121" y="6654080"/>
                  </a:lnTo>
                  <a:lnTo>
                    <a:pt x="0" y="6654080"/>
                  </a:lnTo>
                  <a:lnTo>
                    <a:pt x="0" y="0"/>
                  </a:lnTo>
                  <a:close/>
                </a:path>
              </a:pathLst>
            </a:custGeom>
            <a:blipFill>
              <a:blip r:embed="rId2"/>
              <a:stretch>
                <a:fillRect l="0" t="0" r="0" b="0"/>
              </a:stretch>
            </a:blipFill>
          </p:spPr>
        </p:sp>
        <p:sp>
          <p:nvSpPr>
            <p:cNvPr name="Freeform 4" id="4"/>
            <p:cNvSpPr/>
            <p:nvPr/>
          </p:nvSpPr>
          <p:spPr>
            <a:xfrm flipH="false" flipV="false" rot="0">
              <a:off x="10367146" y="0"/>
              <a:ext cx="9981121" cy="6654080"/>
            </a:xfrm>
            <a:custGeom>
              <a:avLst/>
              <a:gdLst/>
              <a:ahLst/>
              <a:cxnLst/>
              <a:rect r="r" b="b" t="t" l="l"/>
              <a:pathLst>
                <a:path h="6654080" w="9981121">
                  <a:moveTo>
                    <a:pt x="0" y="0"/>
                  </a:moveTo>
                  <a:lnTo>
                    <a:pt x="9981121" y="0"/>
                  </a:lnTo>
                  <a:lnTo>
                    <a:pt x="9981121" y="6654080"/>
                  </a:lnTo>
                  <a:lnTo>
                    <a:pt x="0" y="6654080"/>
                  </a:lnTo>
                  <a:lnTo>
                    <a:pt x="0" y="0"/>
                  </a:lnTo>
                  <a:close/>
                </a:path>
              </a:pathLst>
            </a:custGeom>
            <a:blipFill>
              <a:blip r:embed="rId3"/>
              <a:stretch>
                <a:fillRect l="0" t="0" r="0" b="0"/>
              </a:stretch>
            </a:blipFill>
          </p:spPr>
        </p:sp>
        <p:sp>
          <p:nvSpPr>
            <p:cNvPr name="Freeform 5" id="5"/>
            <p:cNvSpPr/>
            <p:nvPr/>
          </p:nvSpPr>
          <p:spPr>
            <a:xfrm flipH="false" flipV="false" rot="0">
              <a:off x="0" y="7061920"/>
              <a:ext cx="9955217" cy="6636812"/>
            </a:xfrm>
            <a:custGeom>
              <a:avLst/>
              <a:gdLst/>
              <a:ahLst/>
              <a:cxnLst/>
              <a:rect r="r" b="b" t="t" l="l"/>
              <a:pathLst>
                <a:path h="6636812" w="9955217">
                  <a:moveTo>
                    <a:pt x="0" y="0"/>
                  </a:moveTo>
                  <a:lnTo>
                    <a:pt x="9955217" y="0"/>
                  </a:lnTo>
                  <a:lnTo>
                    <a:pt x="9955217" y="6636811"/>
                  </a:lnTo>
                  <a:lnTo>
                    <a:pt x="0" y="6636811"/>
                  </a:lnTo>
                  <a:lnTo>
                    <a:pt x="0" y="0"/>
                  </a:lnTo>
                  <a:close/>
                </a:path>
              </a:pathLst>
            </a:custGeom>
            <a:blipFill>
              <a:blip r:embed="rId4"/>
              <a:stretch>
                <a:fillRect l="0" t="0" r="0" b="0"/>
              </a:stretch>
            </a:blipFill>
          </p:spPr>
        </p:sp>
      </p:grpSp>
      <p:grpSp>
        <p:nvGrpSpPr>
          <p:cNvPr name="Group 6" id="6"/>
          <p:cNvGrpSpPr/>
          <p:nvPr/>
        </p:nvGrpSpPr>
        <p:grpSpPr>
          <a:xfrm rot="1524818">
            <a:off x="-255910" y="778778"/>
            <a:ext cx="1521513" cy="1023017"/>
            <a:chOff x="0" y="0"/>
            <a:chExt cx="1930400" cy="1297940"/>
          </a:xfrm>
        </p:grpSpPr>
        <p:sp>
          <p:nvSpPr>
            <p:cNvPr name="Freeform 7" id="7"/>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grpSp>
        <p:nvGrpSpPr>
          <p:cNvPr name="Group 8" id="8"/>
          <p:cNvGrpSpPr/>
          <p:nvPr/>
        </p:nvGrpSpPr>
        <p:grpSpPr>
          <a:xfrm rot="-1753107">
            <a:off x="476187" y="88871"/>
            <a:ext cx="1194690" cy="803272"/>
            <a:chOff x="0" y="0"/>
            <a:chExt cx="1930400" cy="1297940"/>
          </a:xfrm>
        </p:grpSpPr>
        <p:sp>
          <p:nvSpPr>
            <p:cNvPr name="Freeform 9" id="9"/>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3A97D3"/>
            </a:solidFill>
          </p:spPr>
        </p:sp>
      </p:grpSp>
      <p:grpSp>
        <p:nvGrpSpPr>
          <p:cNvPr name="Group 10" id="10"/>
          <p:cNvGrpSpPr/>
          <p:nvPr/>
        </p:nvGrpSpPr>
        <p:grpSpPr>
          <a:xfrm rot="3323833">
            <a:off x="1383523" y="230265"/>
            <a:ext cx="1040748" cy="699766"/>
            <a:chOff x="0" y="0"/>
            <a:chExt cx="1930400" cy="1297940"/>
          </a:xfrm>
        </p:grpSpPr>
        <p:sp>
          <p:nvSpPr>
            <p:cNvPr name="Freeform 11" id="11"/>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2" id="12"/>
          <p:cNvGrpSpPr/>
          <p:nvPr/>
        </p:nvGrpSpPr>
        <p:grpSpPr>
          <a:xfrm rot="-1659036">
            <a:off x="2731517" y="691040"/>
            <a:ext cx="1274030" cy="856618"/>
            <a:chOff x="0" y="0"/>
            <a:chExt cx="1930400" cy="1297940"/>
          </a:xfrm>
        </p:grpSpPr>
        <p:sp>
          <p:nvSpPr>
            <p:cNvPr name="Freeform 13" id="13"/>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4" id="14"/>
          <p:cNvGrpSpPr/>
          <p:nvPr/>
        </p:nvGrpSpPr>
        <p:grpSpPr>
          <a:xfrm rot="-1175181">
            <a:off x="1625174" y="758578"/>
            <a:ext cx="1334349" cy="897174"/>
            <a:chOff x="0" y="0"/>
            <a:chExt cx="1930400" cy="1297940"/>
          </a:xfrm>
        </p:grpSpPr>
        <p:sp>
          <p:nvSpPr>
            <p:cNvPr name="Freeform 15" id="1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00375E"/>
            </a:solidFill>
          </p:spPr>
        </p:sp>
      </p:grpSp>
      <p:sp>
        <p:nvSpPr>
          <p:cNvPr name="TextBox 16" id="16"/>
          <p:cNvSpPr txBox="true"/>
          <p:nvPr/>
        </p:nvSpPr>
        <p:spPr>
          <a:xfrm rot="0">
            <a:off x="1209229" y="2240702"/>
            <a:ext cx="7934771" cy="2352681"/>
          </a:xfrm>
          <a:prstGeom prst="rect">
            <a:avLst/>
          </a:prstGeom>
        </p:spPr>
        <p:txBody>
          <a:bodyPr anchor="t" rtlCol="false" tIns="0" lIns="0" bIns="0" rIns="0">
            <a:spAutoFit/>
          </a:bodyPr>
          <a:lstStyle/>
          <a:p>
            <a:pPr>
              <a:lnSpc>
                <a:spcPts val="9000"/>
              </a:lnSpc>
            </a:pPr>
            <a:r>
              <a:rPr lang="en-US" sz="9000" spc="-432">
                <a:solidFill>
                  <a:srgbClr val="F6F6F6"/>
                </a:solidFill>
                <a:latin typeface="Quicksand Medium"/>
              </a:rPr>
              <a:t>ESPACE DE TRAVAIL FERMÉ</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53535"/>
        </a:solidFill>
      </p:bgPr>
    </p:bg>
    <p:spTree>
      <p:nvGrpSpPr>
        <p:cNvPr id="1" name=""/>
        <p:cNvGrpSpPr/>
        <p:nvPr/>
      </p:nvGrpSpPr>
      <p:grpSpPr>
        <a:xfrm>
          <a:off x="0" y="0"/>
          <a:ext cx="0" cy="0"/>
          <a:chOff x="0" y="0"/>
          <a:chExt cx="0" cy="0"/>
        </a:xfrm>
      </p:grpSpPr>
      <p:sp>
        <p:nvSpPr>
          <p:cNvPr name="Freeform 2" id="2"/>
          <p:cNvSpPr/>
          <p:nvPr/>
        </p:nvSpPr>
        <p:spPr>
          <a:xfrm flipH="false" flipV="false" rot="0">
            <a:off x="9288760" y="5296440"/>
            <a:ext cx="7485840" cy="4990560"/>
          </a:xfrm>
          <a:custGeom>
            <a:avLst/>
            <a:gdLst/>
            <a:ahLst/>
            <a:cxnLst/>
            <a:rect r="r" b="b" t="t" l="l"/>
            <a:pathLst>
              <a:path h="4990560" w="7485840">
                <a:moveTo>
                  <a:pt x="0" y="0"/>
                </a:moveTo>
                <a:lnTo>
                  <a:pt x="7485840" y="0"/>
                </a:lnTo>
                <a:lnTo>
                  <a:pt x="7485840" y="4990560"/>
                </a:lnTo>
                <a:lnTo>
                  <a:pt x="0" y="4990560"/>
                </a:lnTo>
                <a:lnTo>
                  <a:pt x="0" y="0"/>
                </a:lnTo>
                <a:close/>
              </a:path>
            </a:pathLst>
          </a:custGeom>
          <a:blipFill>
            <a:blip r:embed="rId2"/>
            <a:stretch>
              <a:fillRect l="0" t="0" r="0" b="0"/>
            </a:stretch>
          </a:blipFill>
        </p:spPr>
      </p:sp>
      <p:sp>
        <p:nvSpPr>
          <p:cNvPr name="Freeform 3" id="3"/>
          <p:cNvSpPr/>
          <p:nvPr/>
        </p:nvSpPr>
        <p:spPr>
          <a:xfrm flipH="false" flipV="false" rot="0">
            <a:off x="1513400" y="5296440"/>
            <a:ext cx="7466413" cy="4977609"/>
          </a:xfrm>
          <a:custGeom>
            <a:avLst/>
            <a:gdLst/>
            <a:ahLst/>
            <a:cxnLst/>
            <a:rect r="r" b="b" t="t" l="l"/>
            <a:pathLst>
              <a:path h="4977609" w="7466413">
                <a:moveTo>
                  <a:pt x="0" y="0"/>
                </a:moveTo>
                <a:lnTo>
                  <a:pt x="7466413" y="0"/>
                </a:lnTo>
                <a:lnTo>
                  <a:pt x="7466413" y="4977608"/>
                </a:lnTo>
                <a:lnTo>
                  <a:pt x="0" y="4977608"/>
                </a:lnTo>
                <a:lnTo>
                  <a:pt x="0" y="0"/>
                </a:lnTo>
                <a:close/>
              </a:path>
            </a:pathLst>
          </a:custGeom>
          <a:blipFill>
            <a:blip r:embed="rId3"/>
            <a:stretch>
              <a:fillRect l="0" t="0" r="0" b="0"/>
            </a:stretch>
          </a:blipFill>
        </p:spPr>
      </p:sp>
      <p:sp>
        <p:nvSpPr>
          <p:cNvPr name="TextBox 4" id="4"/>
          <p:cNvSpPr txBox="true"/>
          <p:nvPr/>
        </p:nvSpPr>
        <p:spPr>
          <a:xfrm rot="0">
            <a:off x="9893700" y="1388915"/>
            <a:ext cx="6880900" cy="2352681"/>
          </a:xfrm>
          <a:prstGeom prst="rect">
            <a:avLst/>
          </a:prstGeom>
        </p:spPr>
        <p:txBody>
          <a:bodyPr anchor="t" rtlCol="false" tIns="0" lIns="0" bIns="0" rIns="0">
            <a:spAutoFit/>
          </a:bodyPr>
          <a:lstStyle/>
          <a:p>
            <a:pPr algn="r">
              <a:lnSpc>
                <a:spcPts val="9000"/>
              </a:lnSpc>
            </a:pPr>
            <a:r>
              <a:rPr lang="en-US" sz="9000" spc="-432">
                <a:solidFill>
                  <a:srgbClr val="F6F6F6"/>
                </a:solidFill>
                <a:latin typeface="Quicksand Medium"/>
              </a:rPr>
              <a:t>AIRES COMMUNES</a:t>
            </a:r>
          </a:p>
        </p:txBody>
      </p:sp>
      <p:sp>
        <p:nvSpPr>
          <p:cNvPr name="Freeform 5" id="5"/>
          <p:cNvSpPr/>
          <p:nvPr/>
        </p:nvSpPr>
        <p:spPr>
          <a:xfrm flipH="false" flipV="false" rot="0">
            <a:off x="1513400" y="-10987"/>
            <a:ext cx="7485840" cy="4990560"/>
          </a:xfrm>
          <a:custGeom>
            <a:avLst/>
            <a:gdLst/>
            <a:ahLst/>
            <a:cxnLst/>
            <a:rect r="r" b="b" t="t" l="l"/>
            <a:pathLst>
              <a:path h="4990560" w="7485840">
                <a:moveTo>
                  <a:pt x="0" y="0"/>
                </a:moveTo>
                <a:lnTo>
                  <a:pt x="7485840" y="0"/>
                </a:lnTo>
                <a:lnTo>
                  <a:pt x="7485840" y="4990560"/>
                </a:lnTo>
                <a:lnTo>
                  <a:pt x="0" y="4990560"/>
                </a:lnTo>
                <a:lnTo>
                  <a:pt x="0" y="0"/>
                </a:lnTo>
                <a:close/>
              </a:path>
            </a:pathLst>
          </a:custGeom>
          <a:blipFill>
            <a:blip r:embed="rId4"/>
            <a:stretch>
              <a:fillRect l="0" t="0" r="0" b="0"/>
            </a:stretch>
          </a:blipFill>
        </p:spPr>
      </p:sp>
      <p:grpSp>
        <p:nvGrpSpPr>
          <p:cNvPr name="Group 6" id="6"/>
          <p:cNvGrpSpPr/>
          <p:nvPr/>
        </p:nvGrpSpPr>
        <p:grpSpPr>
          <a:xfrm rot="-6855418">
            <a:off x="9625427" y="-1510127"/>
            <a:ext cx="2804208" cy="5474234"/>
            <a:chOff x="0" y="0"/>
            <a:chExt cx="3738944" cy="7298978"/>
          </a:xfrm>
        </p:grpSpPr>
        <p:grpSp>
          <p:nvGrpSpPr>
            <p:cNvPr name="Group 7" id="7"/>
            <p:cNvGrpSpPr/>
            <p:nvPr/>
          </p:nvGrpSpPr>
          <p:grpSpPr>
            <a:xfrm rot="8100000">
              <a:off x="960416" y="630699"/>
              <a:ext cx="2472483" cy="1662420"/>
              <a:chOff x="0" y="0"/>
              <a:chExt cx="1930400" cy="1297940"/>
            </a:xfrm>
          </p:grpSpPr>
          <p:sp>
            <p:nvSpPr>
              <p:cNvPr name="Freeform 8" id="8"/>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grpSp>
          <p:nvGrpSpPr>
            <p:cNvPr name="Group 9" id="9"/>
            <p:cNvGrpSpPr/>
            <p:nvPr/>
          </p:nvGrpSpPr>
          <p:grpSpPr>
            <a:xfrm rot="10262278">
              <a:off x="2237986" y="1812133"/>
              <a:ext cx="1320665" cy="887973"/>
              <a:chOff x="0" y="0"/>
              <a:chExt cx="1930400" cy="1297940"/>
            </a:xfrm>
          </p:grpSpPr>
          <p:sp>
            <p:nvSpPr>
              <p:cNvPr name="Freeform 10" id="10"/>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3A97D3"/>
              </a:solidFill>
            </p:spPr>
          </p:sp>
        </p:grpSp>
        <p:grpSp>
          <p:nvGrpSpPr>
            <p:cNvPr name="Group 11" id="11"/>
            <p:cNvGrpSpPr/>
            <p:nvPr/>
          </p:nvGrpSpPr>
          <p:grpSpPr>
            <a:xfrm rot="9899015">
              <a:off x="1929276" y="3839430"/>
              <a:ext cx="1691232" cy="1137131"/>
              <a:chOff x="0" y="0"/>
              <a:chExt cx="1930400" cy="1297940"/>
            </a:xfrm>
          </p:grpSpPr>
          <p:sp>
            <p:nvSpPr>
              <p:cNvPr name="Freeform 12" id="12"/>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3" id="13"/>
            <p:cNvGrpSpPr/>
            <p:nvPr/>
          </p:nvGrpSpPr>
          <p:grpSpPr>
            <a:xfrm rot="4916144">
              <a:off x="-200818" y="978982"/>
              <a:ext cx="2070320" cy="1392018"/>
              <a:chOff x="0" y="0"/>
              <a:chExt cx="1930400" cy="1297940"/>
            </a:xfrm>
          </p:grpSpPr>
          <p:sp>
            <p:nvSpPr>
              <p:cNvPr name="Freeform 14" id="14"/>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5" id="15"/>
            <p:cNvGrpSpPr/>
            <p:nvPr/>
          </p:nvGrpSpPr>
          <p:grpSpPr>
            <a:xfrm rot="5400000">
              <a:off x="-126248" y="5884797"/>
              <a:ext cx="1691232" cy="1137131"/>
              <a:chOff x="0" y="0"/>
              <a:chExt cx="1930400" cy="1297940"/>
            </a:xfrm>
          </p:grpSpPr>
          <p:sp>
            <p:nvSpPr>
              <p:cNvPr name="Freeform 16" id="16"/>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00375E"/>
              </a:solidFill>
            </p:spPr>
          </p:sp>
        </p:gr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375E"/>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512102" y="4010285"/>
            <a:ext cx="1960296" cy="1960296"/>
            <a:chOff x="0" y="0"/>
            <a:chExt cx="6355080" cy="6355080"/>
          </a:xfrm>
        </p:grpSpPr>
        <p:sp>
          <p:nvSpPr>
            <p:cNvPr name="Freeform 3" id="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A97D3"/>
            </a:solidFill>
          </p:spPr>
        </p:sp>
      </p:grpSp>
      <p:grpSp>
        <p:nvGrpSpPr>
          <p:cNvPr name="Group 4" id="4"/>
          <p:cNvGrpSpPr/>
          <p:nvPr/>
        </p:nvGrpSpPr>
        <p:grpSpPr>
          <a:xfrm rot="8100000">
            <a:off x="16497178" y="1185552"/>
            <a:ext cx="2105763" cy="1415848"/>
            <a:chOff x="0" y="0"/>
            <a:chExt cx="1930400" cy="1297940"/>
          </a:xfrm>
        </p:grpSpPr>
        <p:sp>
          <p:nvSpPr>
            <p:cNvPr name="Freeform 5" id="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ACABAE"/>
            </a:solidFill>
          </p:spPr>
        </p:sp>
      </p:grpSp>
      <p:sp>
        <p:nvSpPr>
          <p:cNvPr name="Freeform 6" id="6"/>
          <p:cNvSpPr/>
          <p:nvPr/>
        </p:nvSpPr>
        <p:spPr>
          <a:xfrm flipH="false" flipV="false" rot="1102570">
            <a:off x="284068" y="8195283"/>
            <a:ext cx="2002337" cy="2126034"/>
          </a:xfrm>
          <a:custGeom>
            <a:avLst/>
            <a:gdLst/>
            <a:ahLst/>
            <a:cxnLst/>
            <a:rect r="r" b="b" t="t" l="l"/>
            <a:pathLst>
              <a:path h="2126034" w="2002337">
                <a:moveTo>
                  <a:pt x="0" y="0"/>
                </a:moveTo>
                <a:lnTo>
                  <a:pt x="2002338" y="0"/>
                </a:lnTo>
                <a:lnTo>
                  <a:pt x="2002338" y="2126034"/>
                </a:lnTo>
                <a:lnTo>
                  <a:pt x="0" y="2126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296270" y="4475312"/>
            <a:ext cx="13991730" cy="5804533"/>
          </a:xfrm>
          <a:custGeom>
            <a:avLst/>
            <a:gdLst/>
            <a:ahLst/>
            <a:cxnLst/>
            <a:rect r="r" b="b" t="t" l="l"/>
            <a:pathLst>
              <a:path h="5804533" w="13991730">
                <a:moveTo>
                  <a:pt x="0" y="0"/>
                </a:moveTo>
                <a:lnTo>
                  <a:pt x="13991730" y="0"/>
                </a:lnTo>
                <a:lnTo>
                  <a:pt x="13991730" y="5804532"/>
                </a:lnTo>
                <a:lnTo>
                  <a:pt x="0" y="5804532"/>
                </a:lnTo>
                <a:lnTo>
                  <a:pt x="0" y="0"/>
                </a:lnTo>
                <a:close/>
              </a:path>
            </a:pathLst>
          </a:custGeom>
          <a:blipFill>
            <a:blip r:embed="rId4"/>
            <a:stretch>
              <a:fillRect l="-2863" t="0" r="0" b="-28933"/>
            </a:stretch>
          </a:blipFill>
        </p:spPr>
      </p:sp>
      <p:sp>
        <p:nvSpPr>
          <p:cNvPr name="Freeform 8" id="8"/>
          <p:cNvSpPr/>
          <p:nvPr/>
        </p:nvSpPr>
        <p:spPr>
          <a:xfrm flipH="false" flipV="false" rot="523009">
            <a:off x="13746548" y="5371967"/>
            <a:ext cx="2828774" cy="778562"/>
          </a:xfrm>
          <a:custGeom>
            <a:avLst/>
            <a:gdLst/>
            <a:ahLst/>
            <a:cxnLst/>
            <a:rect r="r" b="b" t="t" l="l"/>
            <a:pathLst>
              <a:path h="778562" w="2828774">
                <a:moveTo>
                  <a:pt x="0" y="0"/>
                </a:moveTo>
                <a:lnTo>
                  <a:pt x="2828775" y="0"/>
                </a:lnTo>
                <a:lnTo>
                  <a:pt x="2828775" y="778562"/>
                </a:lnTo>
                <a:lnTo>
                  <a:pt x="0" y="778562"/>
                </a:lnTo>
                <a:lnTo>
                  <a:pt x="0" y="0"/>
                </a:lnTo>
                <a:close/>
              </a:path>
            </a:pathLst>
          </a:custGeom>
          <a:blipFill>
            <a:blip r:embed="rId5"/>
            <a:stretch>
              <a:fillRect l="0" t="0" r="0" b="0"/>
            </a:stretch>
          </a:blipFill>
        </p:spPr>
      </p:sp>
      <p:sp>
        <p:nvSpPr>
          <p:cNvPr name="TextBox 9" id="9"/>
          <p:cNvSpPr txBox="true"/>
          <p:nvPr/>
        </p:nvSpPr>
        <p:spPr>
          <a:xfrm rot="0">
            <a:off x="4454761" y="1343025"/>
            <a:ext cx="9679952" cy="1512570"/>
          </a:xfrm>
          <a:prstGeom prst="rect">
            <a:avLst/>
          </a:prstGeom>
        </p:spPr>
        <p:txBody>
          <a:bodyPr anchor="t" rtlCol="false" tIns="0" lIns="0" bIns="0" rIns="0">
            <a:spAutoFit/>
          </a:bodyPr>
          <a:lstStyle/>
          <a:p>
            <a:pPr algn="ctr">
              <a:lnSpc>
                <a:spcPts val="11040"/>
              </a:lnSpc>
            </a:pPr>
            <a:r>
              <a:rPr lang="en-US" sz="12000">
                <a:solidFill>
                  <a:srgbClr val="FFFFFF"/>
                </a:solidFill>
                <a:latin typeface="Quicksand Bold"/>
              </a:rPr>
              <a:t>MERCI</a:t>
            </a:r>
          </a:p>
        </p:txBody>
      </p:sp>
      <p:sp>
        <p:nvSpPr>
          <p:cNvPr name="TextBox 10" id="10"/>
          <p:cNvSpPr txBox="true"/>
          <p:nvPr/>
        </p:nvSpPr>
        <p:spPr>
          <a:xfrm rot="0">
            <a:off x="4296270" y="2806898"/>
            <a:ext cx="11349049" cy="1227058"/>
          </a:xfrm>
          <a:prstGeom prst="rect">
            <a:avLst/>
          </a:prstGeom>
        </p:spPr>
        <p:txBody>
          <a:bodyPr anchor="t" rtlCol="false" tIns="0" lIns="0" bIns="0" rIns="0">
            <a:spAutoFit/>
          </a:bodyPr>
          <a:lstStyle/>
          <a:p>
            <a:pPr>
              <a:lnSpc>
                <a:spcPts val="5771"/>
              </a:lnSpc>
            </a:pPr>
            <a:r>
              <a:rPr lang="en-US" sz="3375">
                <a:solidFill>
                  <a:srgbClr val="FFFFFF"/>
                </a:solidFill>
                <a:latin typeface="Montserrat"/>
              </a:rPr>
              <a:t>Nous sommes impatients de travailler avec vous au </a:t>
            </a:r>
          </a:p>
          <a:p>
            <a:pPr>
              <a:lnSpc>
                <a:spcPts val="3105"/>
              </a:lnSpc>
            </a:pPr>
            <a:r>
              <a:rPr lang="en-US" sz="3375">
                <a:solidFill>
                  <a:srgbClr val="FFFFFF"/>
                </a:solidFill>
                <a:latin typeface="Montserrat"/>
              </a:rPr>
              <a:t>Carrefour industriel et numérique de Granby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353535"/>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5009167" y="9010650"/>
            <a:ext cx="495300" cy="495300"/>
            <a:chOff x="0" y="0"/>
            <a:chExt cx="6355080" cy="6355080"/>
          </a:xfrm>
        </p:grpSpPr>
        <p:sp>
          <p:nvSpPr>
            <p:cNvPr name="Freeform 3" id="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CABAE"/>
            </a:solidFill>
          </p:spPr>
        </p:sp>
      </p:grpSp>
      <p:grpSp>
        <p:nvGrpSpPr>
          <p:cNvPr name="Group 4" id="4"/>
          <p:cNvGrpSpPr/>
          <p:nvPr/>
        </p:nvGrpSpPr>
        <p:grpSpPr>
          <a:xfrm rot="8100000">
            <a:off x="16497178" y="1185552"/>
            <a:ext cx="2105763" cy="1415848"/>
            <a:chOff x="0" y="0"/>
            <a:chExt cx="1930400" cy="1297940"/>
          </a:xfrm>
        </p:grpSpPr>
        <p:sp>
          <p:nvSpPr>
            <p:cNvPr name="Freeform 5" id="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sp>
        <p:nvSpPr>
          <p:cNvPr name="Freeform 6" id="6"/>
          <p:cNvSpPr/>
          <p:nvPr/>
        </p:nvSpPr>
        <p:spPr>
          <a:xfrm flipH="false" flipV="false" rot="555844">
            <a:off x="15167239" y="8385805"/>
            <a:ext cx="2002337" cy="2126034"/>
          </a:xfrm>
          <a:custGeom>
            <a:avLst/>
            <a:gdLst/>
            <a:ahLst/>
            <a:cxnLst/>
            <a:rect r="r" b="b" t="t" l="l"/>
            <a:pathLst>
              <a:path h="2126034" w="2002337">
                <a:moveTo>
                  <a:pt x="0" y="0"/>
                </a:moveTo>
                <a:lnTo>
                  <a:pt x="2002337" y="0"/>
                </a:lnTo>
                <a:lnTo>
                  <a:pt x="2002337" y="2126034"/>
                </a:lnTo>
                <a:lnTo>
                  <a:pt x="0" y="2126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531703" y="0"/>
            <a:ext cx="10852661" cy="10335521"/>
          </a:xfrm>
          <a:custGeom>
            <a:avLst/>
            <a:gdLst/>
            <a:ahLst/>
            <a:cxnLst/>
            <a:rect r="r" b="b" t="t" l="l"/>
            <a:pathLst>
              <a:path h="10335521" w="10852661">
                <a:moveTo>
                  <a:pt x="0" y="0"/>
                </a:moveTo>
                <a:lnTo>
                  <a:pt x="10852661" y="0"/>
                </a:lnTo>
                <a:lnTo>
                  <a:pt x="10852661" y="10335521"/>
                </a:lnTo>
                <a:lnTo>
                  <a:pt x="0" y="10335521"/>
                </a:lnTo>
                <a:lnTo>
                  <a:pt x="0" y="0"/>
                </a:lnTo>
                <a:close/>
              </a:path>
            </a:pathLst>
          </a:custGeom>
          <a:blipFill>
            <a:blip r:embed="rId4">
              <a:alphaModFix amt="29000"/>
            </a:blip>
            <a:stretch>
              <a:fillRect l="0" t="0" r="0" b="0"/>
            </a:stretch>
          </a:blipFill>
        </p:spPr>
      </p:sp>
      <p:sp>
        <p:nvSpPr>
          <p:cNvPr name="Freeform 8" id="8"/>
          <p:cNvSpPr/>
          <p:nvPr/>
        </p:nvSpPr>
        <p:spPr>
          <a:xfrm flipH="false" flipV="false" rot="0">
            <a:off x="8172562" y="1654988"/>
            <a:ext cx="6435821" cy="2735224"/>
          </a:xfrm>
          <a:custGeom>
            <a:avLst/>
            <a:gdLst/>
            <a:ahLst/>
            <a:cxnLst/>
            <a:rect r="r" b="b" t="t" l="l"/>
            <a:pathLst>
              <a:path h="2735224" w="6435821">
                <a:moveTo>
                  <a:pt x="0" y="0"/>
                </a:moveTo>
                <a:lnTo>
                  <a:pt x="6435821" y="0"/>
                </a:lnTo>
                <a:lnTo>
                  <a:pt x="6435821" y="2735224"/>
                </a:lnTo>
                <a:lnTo>
                  <a:pt x="0" y="2735224"/>
                </a:lnTo>
                <a:lnTo>
                  <a:pt x="0" y="0"/>
                </a:lnTo>
                <a:close/>
              </a:path>
            </a:pathLst>
          </a:custGeom>
          <a:blipFill>
            <a:blip r:embed="rId5"/>
            <a:stretch>
              <a:fillRect l="0" t="0" r="0" b="0"/>
            </a:stretch>
          </a:blipFill>
        </p:spPr>
      </p:sp>
      <p:grpSp>
        <p:nvGrpSpPr>
          <p:cNvPr name="Group 9" id="9"/>
          <p:cNvGrpSpPr/>
          <p:nvPr/>
        </p:nvGrpSpPr>
        <p:grpSpPr>
          <a:xfrm rot="-8100000">
            <a:off x="14704086" y="-336165"/>
            <a:ext cx="2928642" cy="1969126"/>
            <a:chOff x="0" y="0"/>
            <a:chExt cx="1930400" cy="1297940"/>
          </a:xfrm>
        </p:grpSpPr>
        <p:sp>
          <p:nvSpPr>
            <p:cNvPr name="Freeform 10" id="10"/>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3A97D3"/>
            </a:solidFill>
          </p:spPr>
        </p:sp>
      </p:grpSp>
      <p:grpSp>
        <p:nvGrpSpPr>
          <p:cNvPr name="Group 11" id="11"/>
          <p:cNvGrpSpPr/>
          <p:nvPr/>
        </p:nvGrpSpPr>
        <p:grpSpPr>
          <a:xfrm rot="0">
            <a:off x="8560834" y="4901276"/>
            <a:ext cx="9262996" cy="3112358"/>
            <a:chOff x="0" y="0"/>
            <a:chExt cx="12350661" cy="4149810"/>
          </a:xfrm>
        </p:grpSpPr>
        <p:sp>
          <p:nvSpPr>
            <p:cNvPr name="TextBox 12" id="12"/>
            <p:cNvSpPr txBox="true"/>
            <p:nvPr/>
          </p:nvSpPr>
          <p:spPr>
            <a:xfrm rot="0">
              <a:off x="0" y="38100"/>
              <a:ext cx="12263333" cy="973667"/>
            </a:xfrm>
            <a:prstGeom prst="rect">
              <a:avLst/>
            </a:prstGeom>
          </p:spPr>
          <p:txBody>
            <a:bodyPr anchor="t" rtlCol="false" tIns="0" lIns="0" bIns="0" rIns="0">
              <a:spAutoFit/>
            </a:bodyPr>
            <a:lstStyle/>
            <a:p>
              <a:pPr>
                <a:lnSpc>
                  <a:spcPts val="5500"/>
                </a:lnSpc>
              </a:pPr>
              <a:r>
                <a:rPr lang="en-US" sz="5000">
                  <a:solidFill>
                    <a:srgbClr val="FFFFFF"/>
                  </a:solidFill>
                  <a:latin typeface="Quicksand Bold"/>
                </a:rPr>
                <a:t>Personne-contact :</a:t>
              </a:r>
            </a:p>
          </p:txBody>
        </p:sp>
        <p:sp>
          <p:nvSpPr>
            <p:cNvPr name="TextBox 13" id="13"/>
            <p:cNvSpPr txBox="true"/>
            <p:nvPr/>
          </p:nvSpPr>
          <p:spPr>
            <a:xfrm rot="0">
              <a:off x="0" y="1507745"/>
              <a:ext cx="12350661" cy="2642066"/>
            </a:xfrm>
            <a:prstGeom prst="rect">
              <a:avLst/>
            </a:prstGeom>
          </p:spPr>
          <p:txBody>
            <a:bodyPr anchor="t" rtlCol="false" tIns="0" lIns="0" bIns="0" rIns="0">
              <a:spAutoFit/>
            </a:bodyPr>
            <a:lstStyle/>
            <a:p>
              <a:pPr>
                <a:lnSpc>
                  <a:spcPts val="5362"/>
                </a:lnSpc>
              </a:pPr>
              <a:r>
                <a:rPr lang="en-US" sz="3830">
                  <a:solidFill>
                    <a:srgbClr val="FFFFFF"/>
                  </a:solidFill>
                  <a:latin typeface="Montserrat"/>
                </a:rPr>
                <a:t>Éric Tessier</a:t>
              </a:r>
            </a:p>
            <a:p>
              <a:pPr>
                <a:lnSpc>
                  <a:spcPts val="5362"/>
                </a:lnSpc>
              </a:pPr>
              <a:r>
                <a:rPr lang="en-US" sz="3830">
                  <a:solidFill>
                    <a:srgbClr val="FFFFFF"/>
                  </a:solidFill>
                  <a:latin typeface="Montserrat"/>
                </a:rPr>
                <a:t>Directeur développement industriel</a:t>
              </a:r>
            </a:p>
            <a:p>
              <a:pPr>
                <a:lnSpc>
                  <a:spcPts val="5362"/>
                </a:lnSpc>
              </a:pPr>
              <a:r>
                <a:rPr lang="en-US" sz="3830">
                  <a:solidFill>
                    <a:srgbClr val="FFFFFF"/>
                  </a:solidFill>
                  <a:latin typeface="Montserrat"/>
                </a:rPr>
                <a:t>e.tessier@granby-industriel.com</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TextBox 2" id="2"/>
          <p:cNvSpPr txBox="true"/>
          <p:nvPr/>
        </p:nvSpPr>
        <p:spPr>
          <a:xfrm rot="0">
            <a:off x="8560486" y="3086100"/>
            <a:ext cx="6768481" cy="4114800"/>
          </a:xfrm>
          <a:prstGeom prst="rect">
            <a:avLst/>
          </a:prstGeom>
        </p:spPr>
        <p:txBody>
          <a:bodyPr anchor="t" rtlCol="false" tIns="0" lIns="0" bIns="0" rIns="0">
            <a:spAutoFit/>
          </a:bodyPr>
          <a:lstStyle/>
          <a:p>
            <a:pPr>
              <a:lnSpc>
                <a:spcPts val="4110"/>
              </a:lnSpc>
            </a:pPr>
            <a:r>
              <a:rPr lang="en-US" sz="3425">
                <a:solidFill>
                  <a:srgbClr val="EC631B"/>
                </a:solidFill>
                <a:latin typeface="Montserrat Bold"/>
              </a:rPr>
              <a:t>Accueillir et accélérer la croissance d’entreprises étrangères et québécoises qui ont développé des technologies numériques et des outils technologiques dédiés au secteur manufacturier.</a:t>
            </a:r>
          </a:p>
        </p:txBody>
      </p:sp>
      <p:sp>
        <p:nvSpPr>
          <p:cNvPr name="TextBox 3" id="3"/>
          <p:cNvSpPr txBox="true"/>
          <p:nvPr/>
        </p:nvSpPr>
        <p:spPr>
          <a:xfrm rot="0">
            <a:off x="1940403" y="4573588"/>
            <a:ext cx="4674160" cy="1330324"/>
          </a:xfrm>
          <a:prstGeom prst="rect">
            <a:avLst/>
          </a:prstGeom>
        </p:spPr>
        <p:txBody>
          <a:bodyPr anchor="t" rtlCol="false" tIns="0" lIns="0" bIns="0" rIns="0">
            <a:spAutoFit/>
          </a:bodyPr>
          <a:lstStyle/>
          <a:p>
            <a:pPr algn="r">
              <a:lnSpc>
                <a:spcPts val="9999"/>
              </a:lnSpc>
            </a:pPr>
            <a:r>
              <a:rPr lang="en-US" sz="9999" spc="-479">
                <a:solidFill>
                  <a:srgbClr val="353535"/>
                </a:solidFill>
                <a:latin typeface="Quicksand Medium"/>
              </a:rPr>
              <a:t>MISSION</a:t>
            </a:r>
          </a:p>
        </p:txBody>
      </p:sp>
      <p:sp>
        <p:nvSpPr>
          <p:cNvPr name="Freeform 4" id="4"/>
          <p:cNvSpPr/>
          <p:nvPr/>
        </p:nvSpPr>
        <p:spPr>
          <a:xfrm flipH="false" flipV="false" rot="1102570">
            <a:off x="15605902" y="7852115"/>
            <a:ext cx="3237049" cy="3437022"/>
          </a:xfrm>
          <a:custGeom>
            <a:avLst/>
            <a:gdLst/>
            <a:ahLst/>
            <a:cxnLst/>
            <a:rect r="r" b="b" t="t" l="l"/>
            <a:pathLst>
              <a:path h="3437022" w="3237049">
                <a:moveTo>
                  <a:pt x="0" y="0"/>
                </a:moveTo>
                <a:lnTo>
                  <a:pt x="3237050" y="0"/>
                </a:lnTo>
                <a:lnTo>
                  <a:pt x="3237050" y="3437022"/>
                </a:lnTo>
                <a:lnTo>
                  <a:pt x="0" y="34370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15675352" y="772127"/>
            <a:ext cx="1736535" cy="3389976"/>
            <a:chOff x="0" y="0"/>
            <a:chExt cx="2315380" cy="4519968"/>
          </a:xfrm>
        </p:grpSpPr>
        <p:grpSp>
          <p:nvGrpSpPr>
            <p:cNvPr name="Group 6" id="6"/>
            <p:cNvGrpSpPr/>
            <p:nvPr/>
          </p:nvGrpSpPr>
          <p:grpSpPr>
            <a:xfrm rot="8100000">
              <a:off x="594748" y="390567"/>
              <a:ext cx="1531111" cy="1029470"/>
              <a:chOff x="0" y="0"/>
              <a:chExt cx="1930400" cy="1297940"/>
            </a:xfrm>
          </p:grpSpPr>
          <p:sp>
            <p:nvSpPr>
              <p:cNvPr name="Freeform 7" id="7"/>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grpSp>
          <p:nvGrpSpPr>
            <p:cNvPr name="Group 8" id="8"/>
            <p:cNvGrpSpPr/>
            <p:nvPr/>
          </p:nvGrpSpPr>
          <p:grpSpPr>
            <a:xfrm rot="10262278">
              <a:off x="1385896" y="1122182"/>
              <a:ext cx="817835" cy="549887"/>
              <a:chOff x="0" y="0"/>
              <a:chExt cx="1930400" cy="1297940"/>
            </a:xfrm>
          </p:grpSpPr>
          <p:sp>
            <p:nvSpPr>
              <p:cNvPr name="Freeform 9" id="9"/>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ACABAE"/>
              </a:solidFill>
            </p:spPr>
          </p:sp>
        </p:grpSp>
        <p:grpSp>
          <p:nvGrpSpPr>
            <p:cNvPr name="Group 10" id="10"/>
            <p:cNvGrpSpPr/>
            <p:nvPr/>
          </p:nvGrpSpPr>
          <p:grpSpPr>
            <a:xfrm rot="9899015">
              <a:off x="1194724" y="2377607"/>
              <a:ext cx="1047313" cy="704180"/>
              <a:chOff x="0" y="0"/>
              <a:chExt cx="1930400" cy="1297940"/>
            </a:xfrm>
          </p:grpSpPr>
          <p:sp>
            <p:nvSpPr>
              <p:cNvPr name="Freeform 11" id="11"/>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2" id="12"/>
            <p:cNvGrpSpPr/>
            <p:nvPr/>
          </p:nvGrpSpPr>
          <p:grpSpPr>
            <a:xfrm rot="4916144">
              <a:off x="-124358" y="606244"/>
              <a:ext cx="1282067" cy="862021"/>
              <a:chOff x="0" y="0"/>
              <a:chExt cx="1930400" cy="1297940"/>
            </a:xfrm>
          </p:grpSpPr>
          <p:sp>
            <p:nvSpPr>
              <p:cNvPr name="Freeform 13" id="13"/>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4" id="14"/>
            <p:cNvGrpSpPr/>
            <p:nvPr/>
          </p:nvGrpSpPr>
          <p:grpSpPr>
            <a:xfrm rot="5400000">
              <a:off x="-78180" y="3644221"/>
              <a:ext cx="1047313" cy="704180"/>
              <a:chOff x="0" y="0"/>
              <a:chExt cx="1930400" cy="1297940"/>
            </a:xfrm>
          </p:grpSpPr>
          <p:sp>
            <p:nvSpPr>
              <p:cNvPr name="Freeform 15" id="1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3A97D3"/>
              </a:solidFill>
            </p:spPr>
          </p:sp>
        </p:grpSp>
      </p:grpSp>
      <p:grpSp>
        <p:nvGrpSpPr>
          <p:cNvPr name="Group 16" id="16"/>
          <p:cNvGrpSpPr>
            <a:grpSpLocks noChangeAspect="true"/>
          </p:cNvGrpSpPr>
          <p:nvPr/>
        </p:nvGrpSpPr>
        <p:grpSpPr>
          <a:xfrm rot="0">
            <a:off x="669040" y="8538980"/>
            <a:ext cx="719320" cy="719320"/>
            <a:chOff x="0" y="0"/>
            <a:chExt cx="6355080" cy="6355080"/>
          </a:xfrm>
        </p:grpSpPr>
        <p:sp>
          <p:nvSpPr>
            <p:cNvPr name="Freeform 17" id="1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50F5"/>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53535"/>
        </a:solidFill>
      </p:bgPr>
    </p:bg>
    <p:spTree>
      <p:nvGrpSpPr>
        <p:cNvPr id="1" name=""/>
        <p:cNvGrpSpPr/>
        <p:nvPr/>
      </p:nvGrpSpPr>
      <p:grpSpPr>
        <a:xfrm>
          <a:off x="0" y="0"/>
          <a:ext cx="0" cy="0"/>
          <a:chOff x="0" y="0"/>
          <a:chExt cx="0" cy="0"/>
        </a:xfrm>
      </p:grpSpPr>
      <p:sp>
        <p:nvSpPr>
          <p:cNvPr name="TextBox 2" id="2"/>
          <p:cNvSpPr txBox="true"/>
          <p:nvPr/>
        </p:nvSpPr>
        <p:spPr>
          <a:xfrm rot="0">
            <a:off x="7556500" y="1800225"/>
            <a:ext cx="8577184" cy="6686550"/>
          </a:xfrm>
          <a:prstGeom prst="rect">
            <a:avLst/>
          </a:prstGeom>
        </p:spPr>
        <p:txBody>
          <a:bodyPr anchor="t" rtlCol="false" tIns="0" lIns="0" bIns="0" rIns="0">
            <a:spAutoFit/>
          </a:bodyPr>
          <a:lstStyle/>
          <a:p>
            <a:pPr>
              <a:lnSpc>
                <a:spcPts val="4110"/>
              </a:lnSpc>
            </a:pPr>
            <a:r>
              <a:rPr lang="en-US" sz="3425">
                <a:solidFill>
                  <a:srgbClr val="FFFFFF"/>
                </a:solidFill>
                <a:latin typeface="Montserrat Bold"/>
              </a:rPr>
              <a:t>Le Carrefour industriel et numérique de Granby accueillera des start-up pour leur permettre de croître dans un milieu dynamique et innovant. </a:t>
            </a:r>
          </a:p>
          <a:p>
            <a:pPr>
              <a:lnSpc>
                <a:spcPts val="4110"/>
              </a:lnSpc>
            </a:pPr>
          </a:p>
          <a:p>
            <a:pPr>
              <a:lnSpc>
                <a:spcPts val="4110"/>
              </a:lnSpc>
            </a:pPr>
            <a:r>
              <a:rPr lang="en-US" sz="3425">
                <a:solidFill>
                  <a:srgbClr val="FFFFFF"/>
                </a:solidFill>
                <a:latin typeface="Montserrat Bold"/>
              </a:rPr>
              <a:t>Un forfait d’hébergement à tarif privilégié sera offert à ces entreprises.</a:t>
            </a:r>
          </a:p>
          <a:p>
            <a:pPr>
              <a:lnSpc>
                <a:spcPts val="4110"/>
              </a:lnSpc>
            </a:pPr>
          </a:p>
          <a:p>
            <a:pPr>
              <a:lnSpc>
                <a:spcPts val="4110"/>
              </a:lnSpc>
            </a:pPr>
            <a:r>
              <a:rPr lang="en-US" sz="3425">
                <a:solidFill>
                  <a:srgbClr val="FFFFFF"/>
                </a:solidFill>
                <a:latin typeface="Montserrat Bold"/>
              </a:rPr>
              <a:t>L’Université de Sherbrooke contribuera à l’identification des jeunes pousses québécoises à fort potentiel.</a:t>
            </a:r>
          </a:p>
        </p:txBody>
      </p:sp>
      <p:sp>
        <p:nvSpPr>
          <p:cNvPr name="Freeform 3" id="3"/>
          <p:cNvSpPr/>
          <p:nvPr/>
        </p:nvSpPr>
        <p:spPr>
          <a:xfrm flipH="false" flipV="false" rot="2458841">
            <a:off x="-1899516" y="4373677"/>
            <a:ext cx="7557069" cy="7196967"/>
          </a:xfrm>
          <a:custGeom>
            <a:avLst/>
            <a:gdLst/>
            <a:ahLst/>
            <a:cxnLst/>
            <a:rect r="r" b="b" t="t" l="l"/>
            <a:pathLst>
              <a:path h="7196967" w="7557069">
                <a:moveTo>
                  <a:pt x="0" y="0"/>
                </a:moveTo>
                <a:lnTo>
                  <a:pt x="7557069" y="0"/>
                </a:lnTo>
                <a:lnTo>
                  <a:pt x="7557069" y="7196968"/>
                </a:lnTo>
                <a:lnTo>
                  <a:pt x="0" y="7196968"/>
                </a:lnTo>
                <a:lnTo>
                  <a:pt x="0" y="0"/>
                </a:lnTo>
                <a:close/>
              </a:path>
            </a:pathLst>
          </a:custGeom>
          <a:blipFill>
            <a:blip r:embed="rId2">
              <a:alphaModFix amt="27000"/>
            </a:blip>
            <a:stretch>
              <a:fillRect l="0" t="0" r="0" b="0"/>
            </a:stretch>
          </a:blipFill>
        </p:spPr>
      </p:sp>
      <p:grpSp>
        <p:nvGrpSpPr>
          <p:cNvPr name="Group 4" id="4"/>
          <p:cNvGrpSpPr/>
          <p:nvPr/>
        </p:nvGrpSpPr>
        <p:grpSpPr>
          <a:xfrm rot="7186874">
            <a:off x="536718" y="-406800"/>
            <a:ext cx="3298048" cy="2217503"/>
            <a:chOff x="0" y="0"/>
            <a:chExt cx="1930400" cy="1297940"/>
          </a:xfrm>
        </p:grpSpPr>
        <p:sp>
          <p:nvSpPr>
            <p:cNvPr name="Freeform 5" id="5"/>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grpSp>
        <p:nvGrpSpPr>
          <p:cNvPr name="Group 6" id="6"/>
          <p:cNvGrpSpPr/>
          <p:nvPr/>
        </p:nvGrpSpPr>
        <p:grpSpPr>
          <a:xfrm rot="9349153">
            <a:off x="2486144" y="886274"/>
            <a:ext cx="1761636" cy="1184468"/>
            <a:chOff x="0" y="0"/>
            <a:chExt cx="1930400" cy="1297940"/>
          </a:xfrm>
        </p:grpSpPr>
        <p:sp>
          <p:nvSpPr>
            <p:cNvPr name="Freeform 7" id="7"/>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00375E"/>
            </a:solidFill>
          </p:spPr>
        </p:sp>
      </p:grpSp>
      <p:grpSp>
        <p:nvGrpSpPr>
          <p:cNvPr name="Group 8" id="8"/>
          <p:cNvGrpSpPr/>
          <p:nvPr/>
        </p:nvGrpSpPr>
        <p:grpSpPr>
          <a:xfrm rot="8985890">
            <a:off x="2107474" y="3487419"/>
            <a:ext cx="2255936" cy="1516820"/>
            <a:chOff x="0" y="0"/>
            <a:chExt cx="1930400" cy="1297940"/>
          </a:xfrm>
        </p:grpSpPr>
        <p:sp>
          <p:nvSpPr>
            <p:cNvPr name="Freeform 9" id="9"/>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EC631B"/>
            </a:solidFill>
          </p:spPr>
        </p:sp>
      </p:grpSp>
      <p:grpSp>
        <p:nvGrpSpPr>
          <p:cNvPr name="Group 10" id="10"/>
          <p:cNvGrpSpPr/>
          <p:nvPr/>
        </p:nvGrpSpPr>
        <p:grpSpPr>
          <a:xfrm rot="4003019">
            <a:off x="-873913" y="524829"/>
            <a:ext cx="2761602" cy="1856814"/>
            <a:chOff x="0" y="0"/>
            <a:chExt cx="1930400" cy="1297940"/>
          </a:xfrm>
        </p:grpSpPr>
        <p:sp>
          <p:nvSpPr>
            <p:cNvPr name="Freeform 11" id="11"/>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3A97D3"/>
            </a:solid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375E"/>
        </a:solidFill>
      </p:bgPr>
    </p:bg>
    <p:spTree>
      <p:nvGrpSpPr>
        <p:cNvPr id="1" name=""/>
        <p:cNvGrpSpPr/>
        <p:nvPr/>
      </p:nvGrpSpPr>
      <p:grpSpPr>
        <a:xfrm>
          <a:off x="0" y="0"/>
          <a:ext cx="0" cy="0"/>
          <a:chOff x="0" y="0"/>
          <a:chExt cx="0" cy="0"/>
        </a:xfrm>
      </p:grpSpPr>
      <p:sp>
        <p:nvSpPr>
          <p:cNvPr name="Freeform 2" id="2"/>
          <p:cNvSpPr/>
          <p:nvPr/>
        </p:nvSpPr>
        <p:spPr>
          <a:xfrm flipH="false" flipV="false" rot="0">
            <a:off x="6299200" y="4808099"/>
            <a:ext cx="12013882" cy="5478901"/>
          </a:xfrm>
          <a:custGeom>
            <a:avLst/>
            <a:gdLst/>
            <a:ahLst/>
            <a:cxnLst/>
            <a:rect r="r" b="b" t="t" l="l"/>
            <a:pathLst>
              <a:path h="5478901" w="12013882">
                <a:moveTo>
                  <a:pt x="0" y="0"/>
                </a:moveTo>
                <a:lnTo>
                  <a:pt x="12013882" y="0"/>
                </a:lnTo>
                <a:lnTo>
                  <a:pt x="12013882" y="5478901"/>
                </a:lnTo>
                <a:lnTo>
                  <a:pt x="0" y="5478901"/>
                </a:lnTo>
                <a:lnTo>
                  <a:pt x="0" y="0"/>
                </a:lnTo>
                <a:close/>
              </a:path>
            </a:pathLst>
          </a:custGeom>
          <a:blipFill>
            <a:blip r:embed="rId2"/>
            <a:stretch>
              <a:fillRect l="-5074" t="-8218" r="0" b="-21958"/>
            </a:stretch>
          </a:blipFill>
        </p:spPr>
      </p:sp>
      <p:sp>
        <p:nvSpPr>
          <p:cNvPr name="Freeform 3" id="3"/>
          <p:cNvSpPr/>
          <p:nvPr/>
        </p:nvSpPr>
        <p:spPr>
          <a:xfrm flipH="false" flipV="false" rot="0">
            <a:off x="6850632" y="6169972"/>
            <a:ext cx="1589367" cy="1687552"/>
          </a:xfrm>
          <a:custGeom>
            <a:avLst/>
            <a:gdLst/>
            <a:ahLst/>
            <a:cxnLst/>
            <a:rect r="r" b="b" t="t" l="l"/>
            <a:pathLst>
              <a:path h="1687552" w="1589367">
                <a:moveTo>
                  <a:pt x="0" y="0"/>
                </a:moveTo>
                <a:lnTo>
                  <a:pt x="1589367" y="0"/>
                </a:lnTo>
                <a:lnTo>
                  <a:pt x="1589367" y="1687552"/>
                </a:lnTo>
                <a:lnTo>
                  <a:pt x="0" y="16875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643150" y="901496"/>
            <a:ext cx="551974" cy="2905125"/>
          </a:xfrm>
          <a:custGeom>
            <a:avLst/>
            <a:gdLst/>
            <a:ahLst/>
            <a:cxnLst/>
            <a:rect r="r" b="b" t="t" l="l"/>
            <a:pathLst>
              <a:path h="2905125" w="551974">
                <a:moveTo>
                  <a:pt x="0" y="0"/>
                </a:moveTo>
                <a:lnTo>
                  <a:pt x="551974" y="0"/>
                </a:lnTo>
                <a:lnTo>
                  <a:pt x="551974" y="2905125"/>
                </a:lnTo>
                <a:lnTo>
                  <a:pt x="0" y="2905125"/>
                </a:lnTo>
                <a:lnTo>
                  <a:pt x="0" y="0"/>
                </a:lnTo>
                <a:close/>
              </a:path>
            </a:pathLst>
          </a:custGeom>
          <a:blipFill>
            <a:blip r:embed="rId5">
              <a:alphaModFix amt="21999"/>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299200" y="4808099"/>
            <a:ext cx="5689600" cy="6028802"/>
          </a:xfrm>
          <a:custGeom>
            <a:avLst/>
            <a:gdLst/>
            <a:ahLst/>
            <a:cxnLst/>
            <a:rect r="r" b="b" t="t" l="l"/>
            <a:pathLst>
              <a:path h="6028802" w="5689600">
                <a:moveTo>
                  <a:pt x="0" y="0"/>
                </a:moveTo>
                <a:lnTo>
                  <a:pt x="5689600" y="0"/>
                </a:lnTo>
                <a:lnTo>
                  <a:pt x="5689600" y="6028802"/>
                </a:lnTo>
                <a:lnTo>
                  <a:pt x="0" y="6028802"/>
                </a:lnTo>
                <a:lnTo>
                  <a:pt x="0" y="0"/>
                </a:lnTo>
                <a:close/>
              </a:path>
            </a:pathLst>
          </a:custGeom>
          <a:blipFill>
            <a:blip r:embed="rId7">
              <a:alphaModFix amt="44999"/>
            </a:blip>
            <a:stretch>
              <a:fillRect l="-32822" t="-19376" r="0" b="0"/>
            </a:stretch>
          </a:blipFill>
        </p:spPr>
      </p:sp>
      <p:sp>
        <p:nvSpPr>
          <p:cNvPr name="TextBox 6" id="6"/>
          <p:cNvSpPr txBox="true"/>
          <p:nvPr/>
        </p:nvSpPr>
        <p:spPr>
          <a:xfrm rot="0">
            <a:off x="1886165" y="1392650"/>
            <a:ext cx="4674160" cy="1330324"/>
          </a:xfrm>
          <a:prstGeom prst="rect">
            <a:avLst/>
          </a:prstGeom>
        </p:spPr>
        <p:txBody>
          <a:bodyPr anchor="t" rtlCol="false" tIns="0" lIns="0" bIns="0" rIns="0">
            <a:spAutoFit/>
          </a:bodyPr>
          <a:lstStyle/>
          <a:p>
            <a:pPr algn="just">
              <a:lnSpc>
                <a:spcPts val="9999"/>
              </a:lnSpc>
            </a:pPr>
            <a:r>
              <a:rPr lang="en-US" sz="9999" spc="-479">
                <a:solidFill>
                  <a:srgbClr val="FFFFFF"/>
                </a:solidFill>
                <a:latin typeface="Quicksand Medium"/>
              </a:rPr>
              <a:t>MILIEU</a:t>
            </a:r>
          </a:p>
        </p:txBody>
      </p:sp>
      <p:sp>
        <p:nvSpPr>
          <p:cNvPr name="TextBox 7" id="7"/>
          <p:cNvSpPr txBox="true"/>
          <p:nvPr/>
        </p:nvSpPr>
        <p:spPr>
          <a:xfrm rot="0">
            <a:off x="7677999" y="1068183"/>
            <a:ext cx="6768481" cy="2571750"/>
          </a:xfrm>
          <a:prstGeom prst="rect">
            <a:avLst/>
          </a:prstGeom>
        </p:spPr>
        <p:txBody>
          <a:bodyPr anchor="t" rtlCol="false" tIns="0" lIns="0" bIns="0" rIns="0">
            <a:spAutoFit/>
          </a:bodyPr>
          <a:lstStyle/>
          <a:p>
            <a:pPr>
              <a:lnSpc>
                <a:spcPts val="4110"/>
              </a:lnSpc>
            </a:pPr>
            <a:r>
              <a:rPr lang="en-US" sz="3425">
                <a:solidFill>
                  <a:srgbClr val="FFFFFF"/>
                </a:solidFill>
                <a:latin typeface="Montserrat Bold"/>
              </a:rPr>
              <a:t>Le Carrefour sera un milieu dynamique qui permettra des collaborations et favorisera des initiatives </a:t>
            </a:r>
          </a:p>
          <a:p>
            <a:pPr>
              <a:lnSpc>
                <a:spcPts val="4110"/>
              </a:lnSpc>
            </a:pPr>
            <a:r>
              <a:rPr lang="en-US" sz="3425">
                <a:solidFill>
                  <a:srgbClr val="FFFFFF"/>
                </a:solidFill>
                <a:latin typeface="Montserrat Bold"/>
              </a:rPr>
              <a:t>de co-développement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C631B"/>
        </a:solidFill>
      </p:bgPr>
    </p:bg>
    <p:spTree>
      <p:nvGrpSpPr>
        <p:cNvPr id="1" name=""/>
        <p:cNvGrpSpPr/>
        <p:nvPr/>
      </p:nvGrpSpPr>
      <p:grpSpPr>
        <a:xfrm>
          <a:off x="0" y="0"/>
          <a:ext cx="0" cy="0"/>
          <a:chOff x="0" y="0"/>
          <a:chExt cx="0" cy="0"/>
        </a:xfrm>
      </p:grpSpPr>
      <p:sp>
        <p:nvSpPr>
          <p:cNvPr name="Freeform 2" id="2"/>
          <p:cNvSpPr/>
          <p:nvPr/>
        </p:nvSpPr>
        <p:spPr>
          <a:xfrm flipH="false" flipV="false" rot="1030328">
            <a:off x="-697259" y="702220"/>
            <a:ext cx="2688878" cy="2854986"/>
          </a:xfrm>
          <a:custGeom>
            <a:avLst/>
            <a:gdLst/>
            <a:ahLst/>
            <a:cxnLst/>
            <a:rect r="r" b="b" t="t" l="l"/>
            <a:pathLst>
              <a:path h="2854986" w="2688878">
                <a:moveTo>
                  <a:pt x="0" y="0"/>
                </a:moveTo>
                <a:lnTo>
                  <a:pt x="2688878" y="0"/>
                </a:lnTo>
                <a:lnTo>
                  <a:pt x="2688878" y="2854986"/>
                </a:lnTo>
                <a:lnTo>
                  <a:pt x="0" y="28549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1454278">
            <a:off x="1133437" y="8375678"/>
            <a:ext cx="1114970" cy="749671"/>
            <a:chOff x="0" y="0"/>
            <a:chExt cx="1930400" cy="1297940"/>
          </a:xfrm>
        </p:grpSpPr>
        <p:sp>
          <p:nvSpPr>
            <p:cNvPr name="Freeform 4" id="4"/>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00375E"/>
            </a:solidFill>
          </p:spPr>
        </p:sp>
      </p:grpSp>
      <p:grpSp>
        <p:nvGrpSpPr>
          <p:cNvPr name="Group 5" id="5"/>
          <p:cNvGrpSpPr/>
          <p:nvPr/>
        </p:nvGrpSpPr>
        <p:grpSpPr>
          <a:xfrm rot="8100000">
            <a:off x="8662598" y="872168"/>
            <a:ext cx="1607879" cy="1081087"/>
            <a:chOff x="0" y="0"/>
            <a:chExt cx="1930400" cy="1297940"/>
          </a:xfrm>
        </p:grpSpPr>
        <p:sp>
          <p:nvSpPr>
            <p:cNvPr name="Freeform 6" id="6"/>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grpSp>
        <p:nvGrpSpPr>
          <p:cNvPr name="Group 7" id="7"/>
          <p:cNvGrpSpPr/>
          <p:nvPr/>
        </p:nvGrpSpPr>
        <p:grpSpPr>
          <a:xfrm rot="-8780910">
            <a:off x="9787676" y="248020"/>
            <a:ext cx="999858" cy="672273"/>
            <a:chOff x="0" y="0"/>
            <a:chExt cx="1930400" cy="1297940"/>
          </a:xfrm>
        </p:grpSpPr>
        <p:sp>
          <p:nvSpPr>
            <p:cNvPr name="Freeform 8" id="8"/>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F8B8A7"/>
            </a:solidFill>
          </p:spPr>
        </p:sp>
      </p:grpSp>
      <p:grpSp>
        <p:nvGrpSpPr>
          <p:cNvPr name="Group 9" id="9"/>
          <p:cNvGrpSpPr/>
          <p:nvPr/>
        </p:nvGrpSpPr>
        <p:grpSpPr>
          <a:xfrm rot="9899015">
            <a:off x="8844694" y="320089"/>
            <a:ext cx="785485" cy="528135"/>
            <a:chOff x="0" y="0"/>
            <a:chExt cx="1930400" cy="1297940"/>
          </a:xfrm>
        </p:grpSpPr>
        <p:sp>
          <p:nvSpPr>
            <p:cNvPr name="Freeform 10" id="10"/>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FFBD59"/>
            </a:solidFill>
          </p:spPr>
        </p:sp>
      </p:grpSp>
      <p:grpSp>
        <p:nvGrpSpPr>
          <p:cNvPr name="Group 11" id="11"/>
          <p:cNvGrpSpPr/>
          <p:nvPr/>
        </p:nvGrpSpPr>
        <p:grpSpPr>
          <a:xfrm rot="-2277216">
            <a:off x="7296341" y="689340"/>
            <a:ext cx="961550" cy="646516"/>
            <a:chOff x="0" y="0"/>
            <a:chExt cx="1930400" cy="1297940"/>
          </a:xfrm>
        </p:grpSpPr>
        <p:sp>
          <p:nvSpPr>
            <p:cNvPr name="Freeform 12" id="12"/>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F4592F"/>
            </a:solidFill>
          </p:spPr>
        </p:sp>
      </p:grpSp>
      <p:sp>
        <p:nvSpPr>
          <p:cNvPr name="Freeform 13" id="13"/>
          <p:cNvSpPr/>
          <p:nvPr/>
        </p:nvSpPr>
        <p:spPr>
          <a:xfrm flipH="true" flipV="false" rot="0">
            <a:off x="7248181" y="0"/>
            <a:ext cx="11039819" cy="4784121"/>
          </a:xfrm>
          <a:custGeom>
            <a:avLst/>
            <a:gdLst/>
            <a:ahLst/>
            <a:cxnLst/>
            <a:rect r="r" b="b" t="t" l="l"/>
            <a:pathLst>
              <a:path h="4784121" w="11039819">
                <a:moveTo>
                  <a:pt x="11039819" y="0"/>
                </a:moveTo>
                <a:lnTo>
                  <a:pt x="0" y="0"/>
                </a:lnTo>
                <a:lnTo>
                  <a:pt x="0" y="4784121"/>
                </a:lnTo>
                <a:lnTo>
                  <a:pt x="11039819" y="4784121"/>
                </a:lnTo>
                <a:lnTo>
                  <a:pt x="11039819" y="0"/>
                </a:lnTo>
                <a:close/>
              </a:path>
            </a:pathLst>
          </a:custGeom>
          <a:blipFill>
            <a:blip r:embed="rId4"/>
            <a:stretch>
              <a:fillRect l="-784" t="-56254" r="-784" b="0"/>
            </a:stretch>
          </a:blipFill>
        </p:spPr>
      </p:sp>
      <p:sp>
        <p:nvSpPr>
          <p:cNvPr name="Freeform 14" id="14"/>
          <p:cNvSpPr/>
          <p:nvPr/>
        </p:nvSpPr>
        <p:spPr>
          <a:xfrm flipH="false" flipV="true" rot="5400000">
            <a:off x="8175496" y="2237962"/>
            <a:ext cx="8916077" cy="9712837"/>
          </a:xfrm>
          <a:custGeom>
            <a:avLst/>
            <a:gdLst/>
            <a:ahLst/>
            <a:cxnLst/>
            <a:rect r="r" b="b" t="t" l="l"/>
            <a:pathLst>
              <a:path h="9712837" w="8916077">
                <a:moveTo>
                  <a:pt x="0" y="9712837"/>
                </a:moveTo>
                <a:lnTo>
                  <a:pt x="8916077" y="9712837"/>
                </a:lnTo>
                <a:lnTo>
                  <a:pt x="8916077" y="0"/>
                </a:lnTo>
                <a:lnTo>
                  <a:pt x="0" y="0"/>
                </a:lnTo>
                <a:lnTo>
                  <a:pt x="0" y="9712837"/>
                </a:lnTo>
                <a:close/>
              </a:path>
            </a:pathLst>
          </a:custGeom>
          <a:blipFill>
            <a:blip r:embed="rId5">
              <a:alphaModFix amt="18999"/>
              <a:extLst>
                <a:ext uri="{96DAC541-7B7A-43D3-8B79-37D633B846F1}">
                  <asvg:svgBlip xmlns:asvg="http://schemas.microsoft.com/office/drawing/2016/SVG/main" r:embed="rId6"/>
                </a:ext>
              </a:extLst>
            </a:blip>
            <a:stretch>
              <a:fillRect l="0" t="-135" r="-5513" b="0"/>
            </a:stretch>
          </a:blipFill>
        </p:spPr>
      </p:sp>
      <p:sp>
        <p:nvSpPr>
          <p:cNvPr name="TextBox 15" id="15"/>
          <p:cNvSpPr txBox="true"/>
          <p:nvPr/>
        </p:nvSpPr>
        <p:spPr>
          <a:xfrm rot="0">
            <a:off x="1895951" y="2468261"/>
            <a:ext cx="5015662" cy="5015865"/>
          </a:xfrm>
          <a:prstGeom prst="rect">
            <a:avLst/>
          </a:prstGeom>
        </p:spPr>
        <p:txBody>
          <a:bodyPr anchor="t" rtlCol="false" tIns="0" lIns="0" bIns="0" rIns="0">
            <a:spAutoFit/>
          </a:bodyPr>
          <a:lstStyle/>
          <a:p>
            <a:pPr>
              <a:lnSpc>
                <a:spcPts val="7920"/>
              </a:lnSpc>
            </a:pPr>
            <a:r>
              <a:rPr lang="en-US" sz="7200">
                <a:solidFill>
                  <a:srgbClr val="FFFFFF"/>
                </a:solidFill>
                <a:latin typeface="Quicksand Bold"/>
              </a:rPr>
              <a:t>Quels types d’activités s’y tiendront? </a:t>
            </a:r>
          </a:p>
        </p:txBody>
      </p:sp>
      <p:sp>
        <p:nvSpPr>
          <p:cNvPr name="TextBox 16" id="16"/>
          <p:cNvSpPr txBox="true"/>
          <p:nvPr/>
        </p:nvSpPr>
        <p:spPr>
          <a:xfrm rot="0">
            <a:off x="8355023" y="5889308"/>
            <a:ext cx="9840452" cy="3600450"/>
          </a:xfrm>
          <a:prstGeom prst="rect">
            <a:avLst/>
          </a:prstGeom>
        </p:spPr>
        <p:txBody>
          <a:bodyPr anchor="t" rtlCol="false" tIns="0" lIns="0" bIns="0" rIns="0">
            <a:spAutoFit/>
          </a:bodyPr>
          <a:lstStyle/>
          <a:p>
            <a:pPr>
              <a:lnSpc>
                <a:spcPts val="4110"/>
              </a:lnSpc>
            </a:pPr>
            <a:r>
              <a:rPr lang="en-US" sz="3425">
                <a:solidFill>
                  <a:srgbClr val="FFFFFF"/>
                </a:solidFill>
                <a:latin typeface="Montserrat Bold"/>
              </a:rPr>
              <a:t>· Activités de réseautage</a:t>
            </a:r>
          </a:p>
          <a:p>
            <a:pPr>
              <a:lnSpc>
                <a:spcPts val="4110"/>
              </a:lnSpc>
            </a:pPr>
            <a:r>
              <a:rPr lang="en-US" sz="3425">
                <a:solidFill>
                  <a:srgbClr val="FFFFFF"/>
                </a:solidFill>
                <a:latin typeface="Montserrat Bold"/>
              </a:rPr>
              <a:t>· Ateliers et conférences</a:t>
            </a:r>
          </a:p>
          <a:p>
            <a:pPr>
              <a:lnSpc>
                <a:spcPts val="4110"/>
              </a:lnSpc>
            </a:pPr>
            <a:r>
              <a:rPr lang="en-US" sz="3425">
                <a:solidFill>
                  <a:srgbClr val="FFFFFF"/>
                </a:solidFill>
                <a:latin typeface="Montserrat Bold"/>
              </a:rPr>
              <a:t>· Formations</a:t>
            </a:r>
          </a:p>
          <a:p>
            <a:pPr>
              <a:lnSpc>
                <a:spcPts val="4110"/>
              </a:lnSpc>
            </a:pPr>
            <a:r>
              <a:rPr lang="en-US" sz="3425">
                <a:solidFill>
                  <a:srgbClr val="FFFFFF"/>
                </a:solidFill>
                <a:latin typeface="Montserrat Bold"/>
              </a:rPr>
              <a:t>· Concours de pitch</a:t>
            </a:r>
          </a:p>
          <a:p>
            <a:pPr>
              <a:lnSpc>
                <a:spcPts val="4110"/>
              </a:lnSpc>
            </a:pPr>
            <a:r>
              <a:rPr lang="en-US" sz="3425">
                <a:solidFill>
                  <a:srgbClr val="FFFFFF"/>
                </a:solidFill>
                <a:latin typeface="Montserrat Bold"/>
              </a:rPr>
              <a:t>· Démonstrations technologiques</a:t>
            </a:r>
          </a:p>
          <a:p>
            <a:pPr>
              <a:lnSpc>
                <a:spcPts val="4110"/>
              </a:lnSpc>
            </a:pPr>
            <a:r>
              <a:rPr lang="en-US" sz="3425">
                <a:solidFill>
                  <a:srgbClr val="FFFFFF"/>
                </a:solidFill>
                <a:latin typeface="Montserrat Bold"/>
              </a:rPr>
              <a:t>· Présentations à des clients potentiels</a:t>
            </a:r>
          </a:p>
          <a:p>
            <a:pPr>
              <a:lnSpc>
                <a:spcPts val="4110"/>
              </a:lnSpc>
            </a:pP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F6F6F6"/>
        </a:solidFill>
      </p:bgPr>
    </p:bg>
    <p:spTree>
      <p:nvGrpSpPr>
        <p:cNvPr id="1" name=""/>
        <p:cNvGrpSpPr/>
        <p:nvPr/>
      </p:nvGrpSpPr>
      <p:grpSpPr>
        <a:xfrm>
          <a:off x="0" y="0"/>
          <a:ext cx="0" cy="0"/>
          <a:chOff x="0" y="0"/>
          <a:chExt cx="0" cy="0"/>
        </a:xfrm>
      </p:grpSpPr>
      <p:sp>
        <p:nvSpPr>
          <p:cNvPr name="AutoShape 2" id="2"/>
          <p:cNvSpPr/>
          <p:nvPr/>
        </p:nvSpPr>
        <p:spPr>
          <a:xfrm rot="0">
            <a:off x="0" y="0"/>
            <a:ext cx="9144000" cy="5143500"/>
          </a:xfrm>
          <a:prstGeom prst="rect">
            <a:avLst/>
          </a:prstGeom>
          <a:solidFill>
            <a:srgbClr val="00375E"/>
          </a:solidFill>
        </p:spPr>
      </p:sp>
      <p:sp>
        <p:nvSpPr>
          <p:cNvPr name="AutoShape 3" id="3"/>
          <p:cNvSpPr/>
          <p:nvPr/>
        </p:nvSpPr>
        <p:spPr>
          <a:xfrm rot="0">
            <a:off x="9144000" y="5143500"/>
            <a:ext cx="9144000" cy="5143500"/>
          </a:xfrm>
          <a:prstGeom prst="rect">
            <a:avLst/>
          </a:prstGeom>
          <a:solidFill>
            <a:srgbClr val="EC631B"/>
          </a:solidFill>
        </p:spPr>
      </p:sp>
      <p:sp>
        <p:nvSpPr>
          <p:cNvPr name="TextBox 4" id="4"/>
          <p:cNvSpPr txBox="true"/>
          <p:nvPr/>
        </p:nvSpPr>
        <p:spPr>
          <a:xfrm rot="0">
            <a:off x="6573331" y="1332819"/>
            <a:ext cx="1440914" cy="1068740"/>
          </a:xfrm>
          <a:prstGeom prst="rect">
            <a:avLst/>
          </a:prstGeom>
        </p:spPr>
        <p:txBody>
          <a:bodyPr anchor="t" rtlCol="false" tIns="0" lIns="0" bIns="0" rIns="0">
            <a:spAutoFit/>
          </a:bodyPr>
          <a:lstStyle/>
          <a:p>
            <a:pPr algn="r">
              <a:lnSpc>
                <a:spcPts val="8000"/>
              </a:lnSpc>
            </a:pPr>
            <a:r>
              <a:rPr lang="en-US" sz="8000" spc="-384">
                <a:solidFill>
                  <a:srgbClr val="FFFFFF"/>
                </a:solidFill>
                <a:latin typeface="Quicksand Medium"/>
              </a:rPr>
              <a:t>01</a:t>
            </a:r>
          </a:p>
        </p:txBody>
      </p:sp>
      <p:sp>
        <p:nvSpPr>
          <p:cNvPr name="TextBox 5" id="5"/>
          <p:cNvSpPr txBox="true"/>
          <p:nvPr/>
        </p:nvSpPr>
        <p:spPr>
          <a:xfrm rot="0">
            <a:off x="15818386" y="6451429"/>
            <a:ext cx="1440914" cy="1068740"/>
          </a:xfrm>
          <a:prstGeom prst="rect">
            <a:avLst/>
          </a:prstGeom>
        </p:spPr>
        <p:txBody>
          <a:bodyPr anchor="t" rtlCol="false" tIns="0" lIns="0" bIns="0" rIns="0">
            <a:spAutoFit/>
          </a:bodyPr>
          <a:lstStyle/>
          <a:p>
            <a:pPr algn="r">
              <a:lnSpc>
                <a:spcPts val="8000"/>
              </a:lnSpc>
            </a:pPr>
            <a:r>
              <a:rPr lang="en-US" sz="8000" spc="-384">
                <a:solidFill>
                  <a:srgbClr val="FFFFFF"/>
                </a:solidFill>
                <a:latin typeface="Quicksand Medium"/>
              </a:rPr>
              <a:t>04</a:t>
            </a:r>
          </a:p>
        </p:txBody>
      </p:sp>
      <p:grpSp>
        <p:nvGrpSpPr>
          <p:cNvPr name="Group 6" id="6"/>
          <p:cNvGrpSpPr/>
          <p:nvPr/>
        </p:nvGrpSpPr>
        <p:grpSpPr>
          <a:xfrm rot="0">
            <a:off x="1028700" y="1378288"/>
            <a:ext cx="5544631" cy="3503889"/>
            <a:chOff x="0" y="0"/>
            <a:chExt cx="7392842" cy="4671852"/>
          </a:xfrm>
        </p:grpSpPr>
        <p:sp>
          <p:nvSpPr>
            <p:cNvPr name="TextBox 7" id="7"/>
            <p:cNvSpPr txBox="true"/>
            <p:nvPr/>
          </p:nvSpPr>
          <p:spPr>
            <a:xfrm rot="0">
              <a:off x="0" y="-38100"/>
              <a:ext cx="7392842" cy="647700"/>
            </a:xfrm>
            <a:prstGeom prst="rect">
              <a:avLst/>
            </a:prstGeom>
          </p:spPr>
          <p:txBody>
            <a:bodyPr anchor="t" rtlCol="false" tIns="0" lIns="0" bIns="0" rIns="0">
              <a:spAutoFit/>
            </a:bodyPr>
            <a:lstStyle/>
            <a:p>
              <a:pPr>
                <a:lnSpc>
                  <a:spcPts val="3900"/>
                </a:lnSpc>
              </a:pPr>
              <a:r>
                <a:rPr lang="en-US" sz="3000" spc="120">
                  <a:solidFill>
                    <a:srgbClr val="FFFFFF"/>
                  </a:solidFill>
                  <a:latin typeface="Quicksand Bold"/>
                </a:rPr>
                <a:t>PARTENAIRES </a:t>
              </a:r>
            </a:p>
          </p:txBody>
        </p:sp>
        <p:sp>
          <p:nvSpPr>
            <p:cNvPr name="TextBox 8" id="8"/>
            <p:cNvSpPr txBox="true"/>
            <p:nvPr/>
          </p:nvSpPr>
          <p:spPr>
            <a:xfrm rot="0">
              <a:off x="0" y="905667"/>
              <a:ext cx="7392842" cy="3766185"/>
            </a:xfrm>
            <a:prstGeom prst="rect">
              <a:avLst/>
            </a:prstGeom>
          </p:spPr>
          <p:txBody>
            <a:bodyPr anchor="t" rtlCol="false" tIns="0" lIns="0" bIns="0" rIns="0">
              <a:spAutoFit/>
            </a:bodyPr>
            <a:lstStyle/>
            <a:p>
              <a:pPr>
                <a:lnSpc>
                  <a:spcPts val="3779"/>
                </a:lnSpc>
              </a:pPr>
              <a:r>
                <a:rPr lang="en-US" sz="2700" spc="54">
                  <a:solidFill>
                    <a:srgbClr val="FFFFFF"/>
                  </a:solidFill>
                  <a:latin typeface="Montserrat"/>
                </a:rPr>
                <a:t>Pour favoriser les interactions, des espaces-bureaux seront mis à la disposition de collaborateurs et  d’intervenants économiques responsables de notre région.</a:t>
              </a:r>
            </a:p>
          </p:txBody>
        </p:sp>
      </p:grpSp>
      <p:grpSp>
        <p:nvGrpSpPr>
          <p:cNvPr name="Group 9" id="9"/>
          <p:cNvGrpSpPr/>
          <p:nvPr/>
        </p:nvGrpSpPr>
        <p:grpSpPr>
          <a:xfrm rot="0">
            <a:off x="10298854" y="6496897"/>
            <a:ext cx="5519531" cy="3646764"/>
            <a:chOff x="0" y="0"/>
            <a:chExt cx="7359375" cy="4862352"/>
          </a:xfrm>
        </p:grpSpPr>
        <p:sp>
          <p:nvSpPr>
            <p:cNvPr name="TextBox 10" id="10"/>
            <p:cNvSpPr txBox="true"/>
            <p:nvPr/>
          </p:nvSpPr>
          <p:spPr>
            <a:xfrm rot="0">
              <a:off x="0" y="-38100"/>
              <a:ext cx="7359375" cy="647700"/>
            </a:xfrm>
            <a:prstGeom prst="rect">
              <a:avLst/>
            </a:prstGeom>
          </p:spPr>
          <p:txBody>
            <a:bodyPr anchor="t" rtlCol="false" tIns="0" lIns="0" bIns="0" rIns="0">
              <a:spAutoFit/>
            </a:bodyPr>
            <a:lstStyle/>
            <a:p>
              <a:pPr>
                <a:lnSpc>
                  <a:spcPts val="3900"/>
                </a:lnSpc>
              </a:pPr>
              <a:r>
                <a:rPr lang="en-US" sz="3000" spc="120">
                  <a:solidFill>
                    <a:srgbClr val="FFFFFF"/>
                  </a:solidFill>
                  <a:latin typeface="Quicksand Bold"/>
                </a:rPr>
                <a:t>SYNERGIES</a:t>
              </a:r>
            </a:p>
          </p:txBody>
        </p:sp>
        <p:sp>
          <p:nvSpPr>
            <p:cNvPr name="TextBox 11" id="11"/>
            <p:cNvSpPr txBox="true"/>
            <p:nvPr/>
          </p:nvSpPr>
          <p:spPr>
            <a:xfrm rot="0">
              <a:off x="0" y="951387"/>
              <a:ext cx="7359375" cy="3766185"/>
            </a:xfrm>
            <a:prstGeom prst="rect">
              <a:avLst/>
            </a:prstGeom>
          </p:spPr>
          <p:txBody>
            <a:bodyPr anchor="t" rtlCol="false" tIns="0" lIns="0" bIns="0" rIns="0">
              <a:spAutoFit/>
            </a:bodyPr>
            <a:lstStyle/>
            <a:p>
              <a:pPr>
                <a:lnSpc>
                  <a:spcPts val="3779"/>
                </a:lnSpc>
              </a:pPr>
              <a:r>
                <a:rPr lang="en-US" sz="2700" spc="54">
                  <a:solidFill>
                    <a:srgbClr val="FFFFFF"/>
                  </a:solidFill>
                  <a:latin typeface="Montserrat"/>
                </a:rPr>
                <a:t>Des synergies seront encouragées entre les locataires du Carrefour et des partenaires en recherche et développement, financement, accélérateurs externes, etc.</a:t>
              </a:r>
            </a:p>
          </p:txBody>
        </p:sp>
      </p:grpSp>
      <p:sp>
        <p:nvSpPr>
          <p:cNvPr name="TextBox 12" id="12"/>
          <p:cNvSpPr txBox="true"/>
          <p:nvPr/>
        </p:nvSpPr>
        <p:spPr>
          <a:xfrm rot="0">
            <a:off x="15818386" y="1332819"/>
            <a:ext cx="1440914" cy="1068740"/>
          </a:xfrm>
          <a:prstGeom prst="rect">
            <a:avLst/>
          </a:prstGeom>
        </p:spPr>
        <p:txBody>
          <a:bodyPr anchor="t" rtlCol="false" tIns="0" lIns="0" bIns="0" rIns="0">
            <a:spAutoFit/>
          </a:bodyPr>
          <a:lstStyle/>
          <a:p>
            <a:pPr algn="r">
              <a:lnSpc>
                <a:spcPts val="8000"/>
              </a:lnSpc>
            </a:pPr>
            <a:r>
              <a:rPr lang="en-US" sz="8000" spc="-384">
                <a:solidFill>
                  <a:srgbClr val="EC631B"/>
                </a:solidFill>
                <a:latin typeface="Quicksand Medium"/>
              </a:rPr>
              <a:t>02</a:t>
            </a:r>
          </a:p>
        </p:txBody>
      </p:sp>
      <p:sp>
        <p:nvSpPr>
          <p:cNvPr name="TextBox 13" id="13"/>
          <p:cNvSpPr txBox="true"/>
          <p:nvPr/>
        </p:nvSpPr>
        <p:spPr>
          <a:xfrm rot="0">
            <a:off x="6573331" y="6451429"/>
            <a:ext cx="1440914" cy="1068740"/>
          </a:xfrm>
          <a:prstGeom prst="rect">
            <a:avLst/>
          </a:prstGeom>
        </p:spPr>
        <p:txBody>
          <a:bodyPr anchor="t" rtlCol="false" tIns="0" lIns="0" bIns="0" rIns="0">
            <a:spAutoFit/>
          </a:bodyPr>
          <a:lstStyle/>
          <a:p>
            <a:pPr algn="r">
              <a:lnSpc>
                <a:spcPts val="8000"/>
              </a:lnSpc>
            </a:pPr>
            <a:r>
              <a:rPr lang="en-US" sz="8000" spc="-384">
                <a:solidFill>
                  <a:srgbClr val="00375E"/>
                </a:solidFill>
                <a:latin typeface="Quicksand Medium"/>
              </a:rPr>
              <a:t>03</a:t>
            </a:r>
          </a:p>
        </p:txBody>
      </p:sp>
      <p:grpSp>
        <p:nvGrpSpPr>
          <p:cNvPr name="Group 14" id="14"/>
          <p:cNvGrpSpPr/>
          <p:nvPr/>
        </p:nvGrpSpPr>
        <p:grpSpPr>
          <a:xfrm rot="0">
            <a:off x="10298854" y="1378288"/>
            <a:ext cx="5358172" cy="2551389"/>
            <a:chOff x="0" y="0"/>
            <a:chExt cx="7144229" cy="3401852"/>
          </a:xfrm>
        </p:grpSpPr>
        <p:sp>
          <p:nvSpPr>
            <p:cNvPr name="TextBox 15" id="15"/>
            <p:cNvSpPr txBox="true"/>
            <p:nvPr/>
          </p:nvSpPr>
          <p:spPr>
            <a:xfrm rot="0">
              <a:off x="0" y="-38100"/>
              <a:ext cx="7144229" cy="647700"/>
            </a:xfrm>
            <a:prstGeom prst="rect">
              <a:avLst/>
            </a:prstGeom>
          </p:spPr>
          <p:txBody>
            <a:bodyPr anchor="t" rtlCol="false" tIns="0" lIns="0" bIns="0" rIns="0">
              <a:spAutoFit/>
            </a:bodyPr>
            <a:lstStyle/>
            <a:p>
              <a:pPr>
                <a:lnSpc>
                  <a:spcPts val="3900"/>
                </a:lnSpc>
              </a:pPr>
              <a:r>
                <a:rPr lang="en-US" sz="3000" spc="120">
                  <a:solidFill>
                    <a:srgbClr val="353535"/>
                  </a:solidFill>
                  <a:latin typeface="Quicksand Bold"/>
                </a:rPr>
                <a:t>ESPACES DE TRAVAIL</a:t>
              </a:r>
            </a:p>
          </p:txBody>
        </p:sp>
        <p:sp>
          <p:nvSpPr>
            <p:cNvPr name="TextBox 16" id="16"/>
            <p:cNvSpPr txBox="true"/>
            <p:nvPr/>
          </p:nvSpPr>
          <p:spPr>
            <a:xfrm rot="0">
              <a:off x="0" y="905667"/>
              <a:ext cx="7144229" cy="2496185"/>
            </a:xfrm>
            <a:prstGeom prst="rect">
              <a:avLst/>
            </a:prstGeom>
          </p:spPr>
          <p:txBody>
            <a:bodyPr anchor="t" rtlCol="false" tIns="0" lIns="0" bIns="0" rIns="0">
              <a:spAutoFit/>
            </a:bodyPr>
            <a:lstStyle/>
            <a:p>
              <a:pPr>
                <a:lnSpc>
                  <a:spcPts val="3779"/>
                </a:lnSpc>
              </a:pPr>
              <a:r>
                <a:rPr lang="en-US" sz="2700" spc="54">
                  <a:solidFill>
                    <a:srgbClr val="353535"/>
                  </a:solidFill>
                  <a:latin typeface="Montserrat"/>
                </a:rPr>
                <a:t>Des espaces de travail partagé seront offerts à des visiteurs occasionnels en lien avec la mission du Carrefour.</a:t>
              </a:r>
            </a:p>
          </p:txBody>
        </p:sp>
      </p:grpSp>
      <p:grpSp>
        <p:nvGrpSpPr>
          <p:cNvPr name="Group 17" id="17"/>
          <p:cNvGrpSpPr/>
          <p:nvPr/>
        </p:nvGrpSpPr>
        <p:grpSpPr>
          <a:xfrm rot="0">
            <a:off x="1028700" y="6496897"/>
            <a:ext cx="5544631" cy="3082884"/>
            <a:chOff x="0" y="0"/>
            <a:chExt cx="7392842" cy="4110512"/>
          </a:xfrm>
        </p:grpSpPr>
        <p:sp>
          <p:nvSpPr>
            <p:cNvPr name="TextBox 18" id="18"/>
            <p:cNvSpPr txBox="true"/>
            <p:nvPr/>
          </p:nvSpPr>
          <p:spPr>
            <a:xfrm rot="0">
              <a:off x="0" y="-38100"/>
              <a:ext cx="7392842" cy="647700"/>
            </a:xfrm>
            <a:prstGeom prst="rect">
              <a:avLst/>
            </a:prstGeom>
          </p:spPr>
          <p:txBody>
            <a:bodyPr anchor="t" rtlCol="false" tIns="0" lIns="0" bIns="0" rIns="0">
              <a:spAutoFit/>
            </a:bodyPr>
            <a:lstStyle/>
            <a:p>
              <a:pPr>
                <a:lnSpc>
                  <a:spcPts val="3900"/>
                </a:lnSpc>
              </a:pPr>
              <a:r>
                <a:rPr lang="en-US" sz="3000" spc="120">
                  <a:solidFill>
                    <a:srgbClr val="353535"/>
                  </a:solidFill>
                  <a:latin typeface="Quicksand Bold"/>
                </a:rPr>
                <a:t>DÉVELOPPEMENT </a:t>
              </a:r>
            </a:p>
          </p:txBody>
        </p:sp>
        <p:sp>
          <p:nvSpPr>
            <p:cNvPr name="TextBox 19" id="19"/>
            <p:cNvSpPr txBox="true"/>
            <p:nvPr/>
          </p:nvSpPr>
          <p:spPr>
            <a:xfrm rot="0">
              <a:off x="0" y="979327"/>
              <a:ext cx="7392842" cy="3131185"/>
            </a:xfrm>
            <a:prstGeom prst="rect">
              <a:avLst/>
            </a:prstGeom>
          </p:spPr>
          <p:txBody>
            <a:bodyPr anchor="t" rtlCol="false" tIns="0" lIns="0" bIns="0" rIns="0">
              <a:spAutoFit/>
            </a:bodyPr>
            <a:lstStyle/>
            <a:p>
              <a:pPr>
                <a:lnSpc>
                  <a:spcPts val="3779"/>
                </a:lnSpc>
              </a:pPr>
              <a:r>
                <a:rPr lang="en-US" sz="2700" spc="54">
                  <a:solidFill>
                    <a:srgbClr val="353535"/>
                  </a:solidFill>
                  <a:latin typeface="Montserrat"/>
                </a:rPr>
                <a:t>Le Carrefour organisera des participations de groupe à des salons et foires commerciales ainsi qu’à des missions commerciales.</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353535"/>
        </a:solidFill>
      </p:bgPr>
    </p:bg>
    <p:spTree>
      <p:nvGrpSpPr>
        <p:cNvPr id="1" name=""/>
        <p:cNvGrpSpPr/>
        <p:nvPr/>
      </p:nvGrpSpPr>
      <p:grpSpPr>
        <a:xfrm>
          <a:off x="0" y="0"/>
          <a:ext cx="0" cy="0"/>
          <a:chOff x="0" y="0"/>
          <a:chExt cx="0" cy="0"/>
        </a:xfrm>
      </p:grpSpPr>
      <p:sp>
        <p:nvSpPr>
          <p:cNvPr name="Freeform 2" id="2"/>
          <p:cNvSpPr/>
          <p:nvPr/>
        </p:nvSpPr>
        <p:spPr>
          <a:xfrm flipH="false" flipV="false" rot="708108">
            <a:off x="14334813" y="-199790"/>
            <a:ext cx="2924487" cy="3105150"/>
          </a:xfrm>
          <a:custGeom>
            <a:avLst/>
            <a:gdLst/>
            <a:ahLst/>
            <a:cxnLst/>
            <a:rect r="r" b="b" t="t" l="l"/>
            <a:pathLst>
              <a:path h="3105150" w="2924487">
                <a:moveTo>
                  <a:pt x="0" y="0"/>
                </a:moveTo>
                <a:lnTo>
                  <a:pt x="2924487" y="0"/>
                </a:lnTo>
                <a:lnTo>
                  <a:pt x="2924487"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3409463" y="6028069"/>
            <a:ext cx="782573" cy="782573"/>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name="Freeform 5" id="5"/>
          <p:cNvSpPr/>
          <p:nvPr/>
        </p:nvSpPr>
        <p:spPr>
          <a:xfrm flipH="false" flipV="false" rot="0">
            <a:off x="-777078" y="5453729"/>
            <a:ext cx="19842157" cy="10541146"/>
          </a:xfrm>
          <a:custGeom>
            <a:avLst/>
            <a:gdLst/>
            <a:ahLst/>
            <a:cxnLst/>
            <a:rect r="r" b="b" t="t" l="l"/>
            <a:pathLst>
              <a:path h="10541146" w="19842157">
                <a:moveTo>
                  <a:pt x="0" y="0"/>
                </a:moveTo>
                <a:lnTo>
                  <a:pt x="19842156" y="0"/>
                </a:lnTo>
                <a:lnTo>
                  <a:pt x="19842156" y="10541146"/>
                </a:lnTo>
                <a:lnTo>
                  <a:pt x="0" y="105411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984302">
            <a:off x="-1100886" y="2872407"/>
            <a:ext cx="4360240" cy="4152470"/>
          </a:xfrm>
          <a:custGeom>
            <a:avLst/>
            <a:gdLst/>
            <a:ahLst/>
            <a:cxnLst/>
            <a:rect r="r" b="b" t="t" l="l"/>
            <a:pathLst>
              <a:path h="4152470" w="4360240">
                <a:moveTo>
                  <a:pt x="0" y="0"/>
                </a:moveTo>
                <a:lnTo>
                  <a:pt x="4360240" y="0"/>
                </a:lnTo>
                <a:lnTo>
                  <a:pt x="4360240" y="4152470"/>
                </a:lnTo>
                <a:lnTo>
                  <a:pt x="0" y="4152470"/>
                </a:lnTo>
                <a:lnTo>
                  <a:pt x="0" y="0"/>
                </a:lnTo>
                <a:close/>
              </a:path>
            </a:pathLst>
          </a:custGeom>
          <a:blipFill>
            <a:blip r:embed="rId6">
              <a:alphaModFix amt="30000"/>
            </a:blip>
            <a:stretch>
              <a:fillRect l="0" t="0" r="0" b="0"/>
            </a:stretch>
          </a:blipFill>
        </p:spPr>
      </p:sp>
      <p:sp>
        <p:nvSpPr>
          <p:cNvPr name="TextBox 7" id="7"/>
          <p:cNvSpPr txBox="true"/>
          <p:nvPr/>
        </p:nvSpPr>
        <p:spPr>
          <a:xfrm rot="0">
            <a:off x="185882" y="2801176"/>
            <a:ext cx="11433752" cy="1330324"/>
          </a:xfrm>
          <a:prstGeom prst="rect">
            <a:avLst/>
          </a:prstGeom>
        </p:spPr>
        <p:txBody>
          <a:bodyPr anchor="t" rtlCol="false" tIns="0" lIns="0" bIns="0" rIns="0">
            <a:spAutoFit/>
          </a:bodyPr>
          <a:lstStyle/>
          <a:p>
            <a:pPr algn="r">
              <a:lnSpc>
                <a:spcPts val="9999"/>
              </a:lnSpc>
            </a:pPr>
            <a:r>
              <a:rPr lang="en-US" sz="9999" spc="-479">
                <a:solidFill>
                  <a:srgbClr val="F6F6F6"/>
                </a:solidFill>
                <a:latin typeface="Quicksand Medium"/>
              </a:rPr>
              <a:t>ACCOMPAGNEMENT</a:t>
            </a:r>
          </a:p>
        </p:txBody>
      </p:sp>
      <p:grpSp>
        <p:nvGrpSpPr>
          <p:cNvPr name="Group 8" id="8"/>
          <p:cNvGrpSpPr/>
          <p:nvPr/>
        </p:nvGrpSpPr>
        <p:grpSpPr>
          <a:xfrm rot="-4221935">
            <a:off x="-249846" y="234057"/>
            <a:ext cx="2557093" cy="2237456"/>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FFBD59"/>
            </a:solidFill>
          </p:spPr>
        </p:sp>
        <p:sp>
          <p:nvSpPr>
            <p:cNvPr name="TextBox 10" id="10"/>
            <p:cNvSpPr txBox="true"/>
            <p:nvPr/>
          </p:nvSpPr>
          <p:spPr>
            <a:xfrm>
              <a:off x="127000" y="-6350"/>
              <a:ext cx="558800" cy="387350"/>
            </a:xfrm>
            <a:prstGeom prst="rect">
              <a:avLst/>
            </a:prstGeom>
          </p:spPr>
          <p:txBody>
            <a:bodyPr anchor="ctr" rtlCol="false" tIns="50800" lIns="50800" bIns="50800" rIns="50800"/>
            <a:lstStyle/>
            <a:p>
              <a:pPr algn="ctr">
                <a:lnSpc>
                  <a:spcPts val="2535"/>
                </a:lnSpc>
              </a:pPr>
            </a:p>
          </p:txBody>
        </p:sp>
      </p:grpSp>
      <p:sp>
        <p:nvSpPr>
          <p:cNvPr name="Freeform 11" id="11"/>
          <p:cNvSpPr/>
          <p:nvPr/>
        </p:nvSpPr>
        <p:spPr>
          <a:xfrm flipH="false" flipV="false" rot="0">
            <a:off x="11724410" y="1082926"/>
            <a:ext cx="804558" cy="4234514"/>
          </a:xfrm>
          <a:custGeom>
            <a:avLst/>
            <a:gdLst/>
            <a:ahLst/>
            <a:cxnLst/>
            <a:rect r="r" b="b" t="t" l="l"/>
            <a:pathLst>
              <a:path h="4234514" w="804558">
                <a:moveTo>
                  <a:pt x="0" y="0"/>
                </a:moveTo>
                <a:lnTo>
                  <a:pt x="804557" y="0"/>
                </a:lnTo>
                <a:lnTo>
                  <a:pt x="804557" y="4234514"/>
                </a:lnTo>
                <a:lnTo>
                  <a:pt x="0" y="4234514"/>
                </a:lnTo>
                <a:lnTo>
                  <a:pt x="0" y="0"/>
                </a:lnTo>
                <a:close/>
              </a:path>
            </a:pathLst>
          </a:custGeom>
          <a:blipFill>
            <a:blip r:embed="rId7">
              <a:alphaModFix amt="21999"/>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216756" y="7171876"/>
            <a:ext cx="18504756" cy="92524"/>
          </a:xfrm>
          <a:custGeom>
            <a:avLst/>
            <a:gdLst/>
            <a:ahLst/>
            <a:cxnLst/>
            <a:rect r="r" b="b" t="t" l="l"/>
            <a:pathLst>
              <a:path h="92524" w="18504756">
                <a:moveTo>
                  <a:pt x="0" y="0"/>
                </a:moveTo>
                <a:lnTo>
                  <a:pt x="18504756" y="0"/>
                </a:lnTo>
                <a:lnTo>
                  <a:pt x="18504756" y="92524"/>
                </a:lnTo>
                <a:lnTo>
                  <a:pt x="0" y="925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390525" cap="sq">
            <a:solidFill>
              <a:srgbClr val="F4592F"/>
            </a:solidFill>
            <a:prstDash val="solid"/>
            <a:miter/>
          </a:ln>
        </p:spPr>
      </p:sp>
      <p:grpSp>
        <p:nvGrpSpPr>
          <p:cNvPr name="Group 13" id="13"/>
          <p:cNvGrpSpPr/>
          <p:nvPr/>
        </p:nvGrpSpPr>
        <p:grpSpPr>
          <a:xfrm rot="0">
            <a:off x="472614" y="7727018"/>
            <a:ext cx="17126015" cy="2340613"/>
            <a:chOff x="0" y="0"/>
            <a:chExt cx="22834686" cy="3120818"/>
          </a:xfrm>
        </p:grpSpPr>
        <p:sp>
          <p:nvSpPr>
            <p:cNvPr name="Freeform 14" id="14"/>
            <p:cNvSpPr/>
            <p:nvPr/>
          </p:nvSpPr>
          <p:spPr>
            <a:xfrm flipH="false" flipV="false" rot="0">
              <a:off x="0" y="231722"/>
              <a:ext cx="3986059" cy="2657373"/>
            </a:xfrm>
            <a:custGeom>
              <a:avLst/>
              <a:gdLst/>
              <a:ahLst/>
              <a:cxnLst/>
              <a:rect r="r" b="b" t="t" l="l"/>
              <a:pathLst>
                <a:path h="2657373" w="3986059">
                  <a:moveTo>
                    <a:pt x="0" y="0"/>
                  </a:moveTo>
                  <a:lnTo>
                    <a:pt x="3986059" y="0"/>
                  </a:lnTo>
                  <a:lnTo>
                    <a:pt x="3986059" y="2657373"/>
                  </a:lnTo>
                  <a:lnTo>
                    <a:pt x="0" y="2657373"/>
                  </a:lnTo>
                  <a:lnTo>
                    <a:pt x="0" y="0"/>
                  </a:lnTo>
                  <a:close/>
                </a:path>
              </a:pathLst>
            </a:custGeom>
            <a:blipFill>
              <a:blip r:embed="rId11"/>
              <a:stretch>
                <a:fillRect l="0" t="0" r="0" b="0"/>
              </a:stretch>
            </a:blipFill>
          </p:spPr>
        </p:sp>
        <p:sp>
          <p:nvSpPr>
            <p:cNvPr name="Freeform 15" id="15"/>
            <p:cNvSpPr/>
            <p:nvPr/>
          </p:nvSpPr>
          <p:spPr>
            <a:xfrm flipH="false" flipV="false" rot="0">
              <a:off x="14851684" y="0"/>
              <a:ext cx="3355718" cy="3120818"/>
            </a:xfrm>
            <a:custGeom>
              <a:avLst/>
              <a:gdLst/>
              <a:ahLst/>
              <a:cxnLst/>
              <a:rect r="r" b="b" t="t" l="l"/>
              <a:pathLst>
                <a:path h="3120818" w="3355718">
                  <a:moveTo>
                    <a:pt x="0" y="0"/>
                  </a:moveTo>
                  <a:lnTo>
                    <a:pt x="3355718" y="0"/>
                  </a:lnTo>
                  <a:lnTo>
                    <a:pt x="3355718" y="3120818"/>
                  </a:lnTo>
                  <a:lnTo>
                    <a:pt x="0" y="3120818"/>
                  </a:lnTo>
                  <a:lnTo>
                    <a:pt x="0" y="0"/>
                  </a:lnTo>
                  <a:close/>
                </a:path>
              </a:pathLst>
            </a:custGeom>
            <a:blipFill>
              <a:blip r:embed="rId12"/>
              <a:stretch>
                <a:fillRect l="0" t="0" r="0" b="0"/>
              </a:stretch>
            </a:blipFill>
          </p:spPr>
        </p:sp>
        <p:sp>
          <p:nvSpPr>
            <p:cNvPr name="Freeform 16" id="16"/>
            <p:cNvSpPr/>
            <p:nvPr/>
          </p:nvSpPr>
          <p:spPr>
            <a:xfrm flipH="false" flipV="false" rot="0">
              <a:off x="9105469" y="978398"/>
              <a:ext cx="4948146" cy="1225991"/>
            </a:xfrm>
            <a:custGeom>
              <a:avLst/>
              <a:gdLst/>
              <a:ahLst/>
              <a:cxnLst/>
              <a:rect r="r" b="b" t="t" l="l"/>
              <a:pathLst>
                <a:path h="1225991" w="4948146">
                  <a:moveTo>
                    <a:pt x="0" y="0"/>
                  </a:moveTo>
                  <a:lnTo>
                    <a:pt x="4948146" y="0"/>
                  </a:lnTo>
                  <a:lnTo>
                    <a:pt x="4948146" y="1225992"/>
                  </a:lnTo>
                  <a:lnTo>
                    <a:pt x="0" y="1225992"/>
                  </a:lnTo>
                  <a:lnTo>
                    <a:pt x="0" y="0"/>
                  </a:lnTo>
                  <a:close/>
                </a:path>
              </a:pathLst>
            </a:custGeom>
            <a:blipFill>
              <a:blip r:embed="rId13"/>
              <a:stretch>
                <a:fillRect l="0" t="0" r="0" b="0"/>
              </a:stretch>
            </a:blipFill>
          </p:spPr>
        </p:sp>
        <p:sp>
          <p:nvSpPr>
            <p:cNvPr name="Freeform 17" id="17"/>
            <p:cNvSpPr/>
            <p:nvPr/>
          </p:nvSpPr>
          <p:spPr>
            <a:xfrm flipH="false" flipV="false" rot="0">
              <a:off x="4784129" y="690128"/>
              <a:ext cx="3523270" cy="1802532"/>
            </a:xfrm>
            <a:custGeom>
              <a:avLst/>
              <a:gdLst/>
              <a:ahLst/>
              <a:cxnLst/>
              <a:rect r="r" b="b" t="t" l="l"/>
              <a:pathLst>
                <a:path h="1802532" w="3523270">
                  <a:moveTo>
                    <a:pt x="0" y="0"/>
                  </a:moveTo>
                  <a:lnTo>
                    <a:pt x="3523270" y="0"/>
                  </a:lnTo>
                  <a:lnTo>
                    <a:pt x="3523270" y="1802532"/>
                  </a:lnTo>
                  <a:lnTo>
                    <a:pt x="0" y="1802532"/>
                  </a:lnTo>
                  <a:lnTo>
                    <a:pt x="0" y="0"/>
                  </a:lnTo>
                  <a:close/>
                </a:path>
              </a:pathLst>
            </a:custGeom>
            <a:blipFill>
              <a:blip r:embed="rId14"/>
              <a:stretch>
                <a:fillRect l="-12648" t="0" r="-8750" b="0"/>
              </a:stretch>
            </a:blipFill>
          </p:spPr>
        </p:sp>
        <p:sp>
          <p:nvSpPr>
            <p:cNvPr name="Freeform 18" id="18"/>
            <p:cNvSpPr/>
            <p:nvPr/>
          </p:nvSpPr>
          <p:spPr>
            <a:xfrm flipH="false" flipV="false" rot="0">
              <a:off x="19005472" y="690128"/>
              <a:ext cx="3829214" cy="1922175"/>
            </a:xfrm>
            <a:custGeom>
              <a:avLst/>
              <a:gdLst/>
              <a:ahLst/>
              <a:cxnLst/>
              <a:rect r="r" b="b" t="t" l="l"/>
              <a:pathLst>
                <a:path h="1922175" w="3829214">
                  <a:moveTo>
                    <a:pt x="0" y="0"/>
                  </a:moveTo>
                  <a:lnTo>
                    <a:pt x="3829214" y="0"/>
                  </a:lnTo>
                  <a:lnTo>
                    <a:pt x="3829214" y="1922175"/>
                  </a:lnTo>
                  <a:lnTo>
                    <a:pt x="0" y="1922175"/>
                  </a:lnTo>
                  <a:lnTo>
                    <a:pt x="0" y="0"/>
                  </a:lnTo>
                  <a:close/>
                </a:path>
              </a:pathLst>
            </a:custGeom>
            <a:blipFill>
              <a:blip r:embed="rId15"/>
              <a:stretch>
                <a:fillRect l="0" t="0" r="0" b="0"/>
              </a:stretch>
            </a:blipFill>
          </p:spPr>
        </p:sp>
      </p:grpSp>
      <p:sp>
        <p:nvSpPr>
          <p:cNvPr name="TextBox 19" id="19"/>
          <p:cNvSpPr txBox="true"/>
          <p:nvPr/>
        </p:nvSpPr>
        <p:spPr>
          <a:xfrm rot="0">
            <a:off x="12528967" y="1371383"/>
            <a:ext cx="4972018" cy="3657600"/>
          </a:xfrm>
          <a:prstGeom prst="rect">
            <a:avLst/>
          </a:prstGeom>
        </p:spPr>
        <p:txBody>
          <a:bodyPr anchor="t" rtlCol="false" tIns="0" lIns="0" bIns="0" rIns="0">
            <a:spAutoFit/>
          </a:bodyPr>
          <a:lstStyle/>
          <a:p>
            <a:pPr>
              <a:lnSpc>
                <a:spcPts val="4800"/>
              </a:lnSpc>
            </a:pPr>
            <a:r>
              <a:rPr lang="en-US" sz="4000">
                <a:solidFill>
                  <a:srgbClr val="F6F6F6"/>
                </a:solidFill>
                <a:latin typeface="Montserrat Bold"/>
              </a:rPr>
              <a:t>Collaboration avec des accélérateurs,  centre de R&amp;D universitaire et Cégep.</a:t>
            </a: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1267" y="284679"/>
            <a:ext cx="2649381" cy="504826"/>
          </a:xfrm>
          <a:prstGeom prst="rect">
            <a:avLst/>
          </a:prstGeom>
        </p:spPr>
        <p:txBody>
          <a:bodyPr anchor="t" rtlCol="false" tIns="0" lIns="0" bIns="0" rIns="0">
            <a:spAutoFit/>
          </a:bodyPr>
          <a:lstStyle/>
          <a:p>
            <a:pPr>
              <a:lnSpc>
                <a:spcPts val="4199"/>
              </a:lnSpc>
            </a:pPr>
            <a:r>
              <a:rPr lang="en-US" sz="2999">
                <a:solidFill>
                  <a:srgbClr val="00375E"/>
                </a:solidFill>
                <a:latin typeface="Quicksand Bold"/>
              </a:rPr>
              <a:t>ESPACE INC.</a:t>
            </a:r>
          </a:p>
        </p:txBody>
      </p:sp>
      <p:sp>
        <p:nvSpPr>
          <p:cNvPr name="TextBox 3" id="3"/>
          <p:cNvSpPr txBox="true"/>
          <p:nvPr/>
        </p:nvSpPr>
        <p:spPr>
          <a:xfrm rot="0">
            <a:off x="1021267" y="932380"/>
            <a:ext cx="15817481" cy="631825"/>
          </a:xfrm>
          <a:prstGeom prst="rect">
            <a:avLst/>
          </a:prstGeom>
        </p:spPr>
        <p:txBody>
          <a:bodyPr anchor="t" rtlCol="false" tIns="0" lIns="0" bIns="0" rIns="0">
            <a:spAutoFit/>
          </a:bodyPr>
          <a:lstStyle/>
          <a:p>
            <a:pPr>
              <a:lnSpc>
                <a:spcPts val="2599"/>
              </a:lnSpc>
            </a:pPr>
            <a:r>
              <a:rPr lang="en-US" sz="1999" spc="39">
                <a:solidFill>
                  <a:srgbClr val="000000"/>
                </a:solidFill>
                <a:latin typeface="Montserrat"/>
              </a:rPr>
              <a:t>Accélérateur d’entrepreneurs. Une vaste équipe d’entrepreneurs d’expérience dédiée à l’accélération des talents et au succès durable des entreprises situées partout au Québec.</a:t>
            </a:r>
          </a:p>
        </p:txBody>
      </p:sp>
      <p:sp>
        <p:nvSpPr>
          <p:cNvPr name="TextBox 4" id="4"/>
          <p:cNvSpPr txBox="true"/>
          <p:nvPr/>
        </p:nvSpPr>
        <p:spPr>
          <a:xfrm rot="0">
            <a:off x="1021267" y="2013134"/>
            <a:ext cx="14784568" cy="504826"/>
          </a:xfrm>
          <a:prstGeom prst="rect">
            <a:avLst/>
          </a:prstGeom>
        </p:spPr>
        <p:txBody>
          <a:bodyPr anchor="t" rtlCol="false" tIns="0" lIns="0" bIns="0" rIns="0">
            <a:spAutoFit/>
          </a:bodyPr>
          <a:lstStyle/>
          <a:p>
            <a:pPr>
              <a:lnSpc>
                <a:spcPts val="4199"/>
              </a:lnSpc>
            </a:pPr>
            <a:r>
              <a:rPr lang="en-US" sz="2999">
                <a:solidFill>
                  <a:srgbClr val="00375E"/>
                </a:solidFill>
                <a:latin typeface="Quicksand Bold"/>
              </a:rPr>
              <a:t>L’ACET (ACCÉLÉRATEUR DE CRÉATION D’ENTREPRISES TECHNOLOGIQUES)</a:t>
            </a:r>
          </a:p>
        </p:txBody>
      </p:sp>
      <p:sp>
        <p:nvSpPr>
          <p:cNvPr name="TextBox 5" id="5"/>
          <p:cNvSpPr txBox="true"/>
          <p:nvPr/>
        </p:nvSpPr>
        <p:spPr>
          <a:xfrm rot="0">
            <a:off x="1021267" y="2660835"/>
            <a:ext cx="15654219" cy="955675"/>
          </a:xfrm>
          <a:prstGeom prst="rect">
            <a:avLst/>
          </a:prstGeom>
        </p:spPr>
        <p:txBody>
          <a:bodyPr anchor="t" rtlCol="false" tIns="0" lIns="0" bIns="0" rIns="0">
            <a:spAutoFit/>
          </a:bodyPr>
          <a:lstStyle/>
          <a:p>
            <a:pPr>
              <a:lnSpc>
                <a:spcPts val="2599"/>
              </a:lnSpc>
            </a:pPr>
            <a:r>
              <a:rPr lang="en-US" sz="1999" spc="39">
                <a:solidFill>
                  <a:srgbClr val="000000"/>
                </a:solidFill>
                <a:latin typeface="Montserrat"/>
              </a:rPr>
              <a:t>Accélérateur d’entreprises technologiques qui aide les entrepreneurs à bâtir le monde de demain en propulsant des technologies novatrices ayant un impact sociétal positif. Cet accélérateur est lié à l’Université de Sherbrooke et il a pour vocation d’offrir ses services à l’échelle du Québec.</a:t>
            </a:r>
          </a:p>
        </p:txBody>
      </p:sp>
      <p:sp>
        <p:nvSpPr>
          <p:cNvPr name="TextBox 6" id="6"/>
          <p:cNvSpPr txBox="true"/>
          <p:nvPr/>
        </p:nvSpPr>
        <p:spPr>
          <a:xfrm rot="0">
            <a:off x="1021267" y="4123517"/>
            <a:ext cx="11999124" cy="504826"/>
          </a:xfrm>
          <a:prstGeom prst="rect">
            <a:avLst/>
          </a:prstGeom>
        </p:spPr>
        <p:txBody>
          <a:bodyPr anchor="t" rtlCol="false" tIns="0" lIns="0" bIns="0" rIns="0">
            <a:spAutoFit/>
          </a:bodyPr>
          <a:lstStyle/>
          <a:p>
            <a:pPr>
              <a:lnSpc>
                <a:spcPts val="4199"/>
              </a:lnSpc>
            </a:pPr>
            <a:r>
              <a:rPr lang="en-US" sz="2999">
                <a:solidFill>
                  <a:srgbClr val="00375E"/>
                </a:solidFill>
                <a:latin typeface="Quicksand Bold"/>
              </a:rPr>
              <a:t>TECHNUM QUÉBEC</a:t>
            </a:r>
          </a:p>
        </p:txBody>
      </p:sp>
      <p:sp>
        <p:nvSpPr>
          <p:cNvPr name="TextBox 7" id="7"/>
          <p:cNvSpPr txBox="true"/>
          <p:nvPr/>
        </p:nvSpPr>
        <p:spPr>
          <a:xfrm rot="0">
            <a:off x="1021267" y="4758252"/>
            <a:ext cx="15654219" cy="1279525"/>
          </a:xfrm>
          <a:prstGeom prst="rect">
            <a:avLst/>
          </a:prstGeom>
        </p:spPr>
        <p:txBody>
          <a:bodyPr anchor="t" rtlCol="false" tIns="0" lIns="0" bIns="0" rIns="0">
            <a:spAutoFit/>
          </a:bodyPr>
          <a:lstStyle/>
          <a:p>
            <a:pPr>
              <a:lnSpc>
                <a:spcPts val="2599"/>
              </a:lnSpc>
            </a:pPr>
            <a:r>
              <a:rPr lang="en-US" sz="1999" spc="39">
                <a:solidFill>
                  <a:srgbClr val="000000"/>
                </a:solidFill>
                <a:latin typeface="Montserrat"/>
              </a:rPr>
              <a:t>Zone d’innovation reconnue par le gouvernement du Québec pour les systèmes électroniques intelligents. Elle met en place les outils et les processus nécessaires pour augmenter la commercialisation des innovations, les exportations et les collaborations requises pour stimuler les transferts technologiques entre les divers acteurs économiques du secteur des systèmes électroniques intelligents.</a:t>
            </a:r>
          </a:p>
        </p:txBody>
      </p:sp>
      <p:sp>
        <p:nvSpPr>
          <p:cNvPr name="TextBox 8" id="8"/>
          <p:cNvSpPr txBox="true"/>
          <p:nvPr/>
        </p:nvSpPr>
        <p:spPr>
          <a:xfrm rot="0">
            <a:off x="1021267" y="7021889"/>
            <a:ext cx="16245465" cy="641341"/>
          </a:xfrm>
          <a:prstGeom prst="rect">
            <a:avLst/>
          </a:prstGeom>
        </p:spPr>
        <p:txBody>
          <a:bodyPr anchor="t" rtlCol="false" tIns="0" lIns="0" bIns="0" rIns="0">
            <a:spAutoFit/>
          </a:bodyPr>
          <a:lstStyle/>
          <a:p>
            <a:pPr>
              <a:lnSpc>
                <a:spcPts val="2600"/>
              </a:lnSpc>
            </a:pPr>
            <a:r>
              <a:rPr lang="en-US" sz="2000" spc="40">
                <a:solidFill>
                  <a:srgbClr val="000000"/>
                </a:solidFill>
                <a:latin typeface="Montserrat"/>
              </a:rPr>
              <a:t>Le Carrefour pourra également bénéficier de la collaboration de l’Université de Sherbrooke pour les projets de R&amp;D des entreprises et pourra accueillir des projets d’entreprises de finissants.</a:t>
            </a:r>
          </a:p>
        </p:txBody>
      </p:sp>
      <p:sp>
        <p:nvSpPr>
          <p:cNvPr name="TextBox 9" id="9"/>
          <p:cNvSpPr txBox="true"/>
          <p:nvPr/>
        </p:nvSpPr>
        <p:spPr>
          <a:xfrm rot="0">
            <a:off x="1021267" y="6440863"/>
            <a:ext cx="11999124" cy="504826"/>
          </a:xfrm>
          <a:prstGeom prst="rect">
            <a:avLst/>
          </a:prstGeom>
        </p:spPr>
        <p:txBody>
          <a:bodyPr anchor="t" rtlCol="false" tIns="0" lIns="0" bIns="0" rIns="0">
            <a:spAutoFit/>
          </a:bodyPr>
          <a:lstStyle/>
          <a:p>
            <a:pPr>
              <a:lnSpc>
                <a:spcPts val="4199"/>
              </a:lnSpc>
            </a:pPr>
            <a:r>
              <a:rPr lang="en-US" sz="2999">
                <a:solidFill>
                  <a:srgbClr val="00375E"/>
                </a:solidFill>
                <a:latin typeface="Quicksand Bold"/>
              </a:rPr>
              <a:t>UNIVERSITÉ DE SHERBROOKE</a:t>
            </a:r>
          </a:p>
        </p:txBody>
      </p:sp>
      <p:grpSp>
        <p:nvGrpSpPr>
          <p:cNvPr name="Group 10" id="10"/>
          <p:cNvGrpSpPr/>
          <p:nvPr/>
        </p:nvGrpSpPr>
        <p:grpSpPr>
          <a:xfrm rot="8100000">
            <a:off x="16686512" y="643576"/>
            <a:ext cx="1145575" cy="770249"/>
            <a:chOff x="0" y="0"/>
            <a:chExt cx="1930400" cy="1297940"/>
          </a:xfrm>
        </p:grpSpPr>
        <p:sp>
          <p:nvSpPr>
            <p:cNvPr name="Freeform 11" id="11"/>
            <p:cNvSpPr/>
            <p:nvPr/>
          </p:nvSpPr>
          <p:spPr>
            <a:xfrm flipH="false" flipV="false" rot="0">
              <a:off x="0" y="0"/>
              <a:ext cx="1930400" cy="1297940"/>
            </a:xfrm>
            <a:custGeom>
              <a:avLst/>
              <a:gdLst/>
              <a:ahLst/>
              <a:cxnLst/>
              <a:rect r="r" b="b" t="t" l="l"/>
              <a:pathLst>
                <a:path h="1297940" w="1930400">
                  <a:moveTo>
                    <a:pt x="0" y="0"/>
                  </a:moveTo>
                  <a:lnTo>
                    <a:pt x="965200" y="1297940"/>
                  </a:lnTo>
                  <a:lnTo>
                    <a:pt x="1930400" y="0"/>
                  </a:lnTo>
                  <a:close/>
                </a:path>
              </a:pathLst>
            </a:custGeom>
            <a:solidFill>
              <a:srgbClr val="6B696F"/>
            </a:solidFill>
          </p:spPr>
        </p:sp>
      </p:grpSp>
      <p:grpSp>
        <p:nvGrpSpPr>
          <p:cNvPr name="Group 12" id="12"/>
          <p:cNvGrpSpPr/>
          <p:nvPr/>
        </p:nvGrpSpPr>
        <p:grpSpPr>
          <a:xfrm rot="3062740">
            <a:off x="15520013" y="5700891"/>
            <a:ext cx="4163965" cy="3643469"/>
            <a:chOff x="0" y="0"/>
            <a:chExt cx="812800" cy="711200"/>
          </a:xfrm>
        </p:grpSpPr>
        <p:sp>
          <p:nvSpPr>
            <p:cNvPr name="Freeform 13" id="13"/>
            <p:cNvSpPr/>
            <p:nvPr/>
          </p:nvSpPr>
          <p:spPr>
            <a:xfrm flipH="false" flipV="false" rot="0">
              <a:off x="0" y="0"/>
              <a:ext cx="812800" cy="711200"/>
            </a:xfrm>
            <a:custGeom>
              <a:avLst/>
              <a:gdLst/>
              <a:ahLst/>
              <a:cxnLst/>
              <a:rect r="r" b="b" t="t" l="l"/>
              <a:pathLst>
                <a:path h="711200" w="812800">
                  <a:moveTo>
                    <a:pt x="406400" y="711200"/>
                  </a:moveTo>
                  <a:lnTo>
                    <a:pt x="812800" y="0"/>
                  </a:lnTo>
                  <a:lnTo>
                    <a:pt x="0" y="0"/>
                  </a:lnTo>
                  <a:lnTo>
                    <a:pt x="406400" y="711200"/>
                  </a:lnTo>
                  <a:close/>
                </a:path>
              </a:pathLst>
            </a:custGeom>
            <a:solidFill>
              <a:srgbClr val="EC631B"/>
            </a:solidFill>
          </p:spPr>
        </p:sp>
        <p:sp>
          <p:nvSpPr>
            <p:cNvPr name="TextBox 14" id="14"/>
            <p:cNvSpPr txBox="true"/>
            <p:nvPr/>
          </p:nvSpPr>
          <p:spPr>
            <a:xfrm>
              <a:off x="127000" y="-6350"/>
              <a:ext cx="558800" cy="387350"/>
            </a:xfrm>
            <a:prstGeom prst="rect">
              <a:avLst/>
            </a:prstGeom>
          </p:spPr>
          <p:txBody>
            <a:bodyPr anchor="ctr" rtlCol="false" tIns="50800" lIns="50800" bIns="50800" rIns="50800"/>
            <a:lstStyle/>
            <a:p>
              <a:pPr algn="ctr">
                <a:lnSpc>
                  <a:spcPts val="2535"/>
                </a:lnSpc>
              </a:pPr>
            </a:p>
          </p:txBody>
        </p:sp>
      </p:grpSp>
      <p:sp>
        <p:nvSpPr>
          <p:cNvPr name="TextBox 15" id="15"/>
          <p:cNvSpPr txBox="true"/>
          <p:nvPr/>
        </p:nvSpPr>
        <p:spPr>
          <a:xfrm rot="0">
            <a:off x="1021267" y="8110904"/>
            <a:ext cx="11999124" cy="504826"/>
          </a:xfrm>
          <a:prstGeom prst="rect">
            <a:avLst/>
          </a:prstGeom>
        </p:spPr>
        <p:txBody>
          <a:bodyPr anchor="t" rtlCol="false" tIns="0" lIns="0" bIns="0" rIns="0">
            <a:spAutoFit/>
          </a:bodyPr>
          <a:lstStyle/>
          <a:p>
            <a:pPr>
              <a:lnSpc>
                <a:spcPts val="4199"/>
              </a:lnSpc>
            </a:pPr>
            <a:r>
              <a:rPr lang="en-US" sz="2999">
                <a:solidFill>
                  <a:srgbClr val="00375E"/>
                </a:solidFill>
                <a:latin typeface="Quicksand Bold"/>
              </a:rPr>
              <a:t>CÉGEP DE GRANBY</a:t>
            </a:r>
          </a:p>
        </p:txBody>
      </p:sp>
      <p:sp>
        <p:nvSpPr>
          <p:cNvPr name="TextBox 16" id="16"/>
          <p:cNvSpPr txBox="true"/>
          <p:nvPr/>
        </p:nvSpPr>
        <p:spPr>
          <a:xfrm rot="0">
            <a:off x="1028700" y="8749080"/>
            <a:ext cx="16245465" cy="641341"/>
          </a:xfrm>
          <a:prstGeom prst="rect">
            <a:avLst/>
          </a:prstGeom>
        </p:spPr>
        <p:txBody>
          <a:bodyPr anchor="t" rtlCol="false" tIns="0" lIns="0" bIns="0" rIns="0">
            <a:spAutoFit/>
          </a:bodyPr>
          <a:lstStyle/>
          <a:p>
            <a:pPr>
              <a:lnSpc>
                <a:spcPts val="2600"/>
              </a:lnSpc>
            </a:pPr>
            <a:r>
              <a:rPr lang="en-US" sz="2000" spc="40">
                <a:solidFill>
                  <a:srgbClr val="000000"/>
                </a:solidFill>
                <a:latin typeface="Montserrat"/>
              </a:rPr>
              <a:t>L’institut technologique du Cégep de Granby sera un collaborateur pour les entreprises résidentes du Carrefour (services aux entreprises, des offres de stage, projets de recherche appliquée, etc.)</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375E"/>
        </a:solidFill>
      </p:bgPr>
    </p:bg>
    <p:spTree>
      <p:nvGrpSpPr>
        <p:cNvPr id="1" name=""/>
        <p:cNvGrpSpPr/>
        <p:nvPr/>
      </p:nvGrpSpPr>
      <p:grpSpPr>
        <a:xfrm>
          <a:off x="0" y="0"/>
          <a:ext cx="0" cy="0"/>
          <a:chOff x="0" y="0"/>
          <a:chExt cx="0" cy="0"/>
        </a:xfrm>
      </p:grpSpPr>
      <p:sp>
        <p:nvSpPr>
          <p:cNvPr name="Freeform 2" id="2"/>
          <p:cNvSpPr/>
          <p:nvPr/>
        </p:nvSpPr>
        <p:spPr>
          <a:xfrm flipH="true" flipV="false" rot="0">
            <a:off x="8884086" y="2373313"/>
            <a:ext cx="8897232" cy="7942262"/>
          </a:xfrm>
          <a:custGeom>
            <a:avLst/>
            <a:gdLst/>
            <a:ahLst/>
            <a:cxnLst/>
            <a:rect r="r" b="b" t="t" l="l"/>
            <a:pathLst>
              <a:path h="7942262" w="8897232">
                <a:moveTo>
                  <a:pt x="8897232" y="0"/>
                </a:moveTo>
                <a:lnTo>
                  <a:pt x="0" y="0"/>
                </a:lnTo>
                <a:lnTo>
                  <a:pt x="0" y="7942262"/>
                </a:lnTo>
                <a:lnTo>
                  <a:pt x="8897232" y="7942262"/>
                </a:lnTo>
                <a:lnTo>
                  <a:pt x="8897232" y="0"/>
                </a:lnTo>
                <a:close/>
              </a:path>
            </a:pathLst>
          </a:custGeom>
          <a:blipFill>
            <a:blip r:embed="rId2">
              <a:alphaModFix amt="19999"/>
              <a:extLst>
                <a:ext uri="{96DAC541-7B7A-43D3-8B79-37D633B846F1}">
                  <asvg:svgBlip xmlns:asvg="http://schemas.microsoft.com/office/drawing/2016/SVG/main" r:embed="rId3"/>
                </a:ext>
              </a:extLst>
            </a:blip>
            <a:stretch>
              <a:fillRect l="-676" t="0" r="0" b="-12781"/>
            </a:stretch>
          </a:blipFill>
        </p:spPr>
      </p:sp>
      <p:grpSp>
        <p:nvGrpSpPr>
          <p:cNvPr name="Group 3" id="3"/>
          <p:cNvGrpSpPr>
            <a:grpSpLocks noChangeAspect="true"/>
          </p:cNvGrpSpPr>
          <p:nvPr/>
        </p:nvGrpSpPr>
        <p:grpSpPr>
          <a:xfrm rot="0">
            <a:off x="16521383" y="5045189"/>
            <a:ext cx="495300" cy="495300"/>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6F6F6"/>
            </a:solidFill>
          </p:spPr>
        </p:sp>
      </p:grpSp>
      <p:sp>
        <p:nvSpPr>
          <p:cNvPr name="TextBox 5" id="5"/>
          <p:cNvSpPr txBox="true"/>
          <p:nvPr/>
        </p:nvSpPr>
        <p:spPr>
          <a:xfrm rot="0">
            <a:off x="11044684" y="2072386"/>
            <a:ext cx="6736634" cy="6075553"/>
          </a:xfrm>
          <a:prstGeom prst="rect">
            <a:avLst/>
          </a:prstGeom>
        </p:spPr>
        <p:txBody>
          <a:bodyPr anchor="t" rtlCol="false" tIns="0" lIns="0" bIns="0" rIns="0">
            <a:spAutoFit/>
          </a:bodyPr>
          <a:lstStyle/>
          <a:p>
            <a:pPr>
              <a:lnSpc>
                <a:spcPts val="4802"/>
              </a:lnSpc>
            </a:pPr>
            <a:r>
              <a:rPr lang="en-US" sz="3430">
                <a:solidFill>
                  <a:srgbClr val="F6F6F6"/>
                </a:solidFill>
                <a:latin typeface="Montserrat Bold"/>
              </a:rPr>
              <a:t>Les entreprises doivent développer ou avoir développé des technologies numériques ou des outils technologiques (robotisation, automatisation, intelligence artificielle, mesures des GES, etc.) dédiés au secteur manufacturier.  </a:t>
            </a:r>
          </a:p>
        </p:txBody>
      </p:sp>
      <p:sp>
        <p:nvSpPr>
          <p:cNvPr name="TextBox 6" id="6"/>
          <p:cNvSpPr txBox="true"/>
          <p:nvPr/>
        </p:nvSpPr>
        <p:spPr>
          <a:xfrm rot="0">
            <a:off x="1872957" y="1895244"/>
            <a:ext cx="8781919" cy="2813049"/>
          </a:xfrm>
          <a:prstGeom prst="rect">
            <a:avLst/>
          </a:prstGeom>
        </p:spPr>
        <p:txBody>
          <a:bodyPr anchor="t" rtlCol="false" tIns="0" lIns="0" bIns="0" rIns="0">
            <a:spAutoFit/>
          </a:bodyPr>
          <a:lstStyle/>
          <a:p>
            <a:pPr>
              <a:lnSpc>
                <a:spcPts val="10999"/>
              </a:lnSpc>
            </a:pPr>
            <a:r>
              <a:rPr lang="en-US" sz="9999">
                <a:solidFill>
                  <a:srgbClr val="F6F6F6"/>
                </a:solidFill>
                <a:latin typeface="Quicksand Bold"/>
              </a:rPr>
              <a:t>Critères d’admissibilité</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29F857E3E84D409F62C7D84C7E1B85" ma:contentTypeVersion="17" ma:contentTypeDescription="Crée un document." ma:contentTypeScope="" ma:versionID="99a9876d05f036ee88a5083f26d49628">
  <xsd:schema xmlns:xsd="http://www.w3.org/2001/XMLSchema" xmlns:xs="http://www.w3.org/2001/XMLSchema" xmlns:p="http://schemas.microsoft.com/office/2006/metadata/properties" xmlns:ns2="66cced21-4392-4e65-be33-f4d1f04ddb30" xmlns:ns3="4ef97e10-a519-4045-a4ef-ae7a2317a458" targetNamespace="http://schemas.microsoft.com/office/2006/metadata/properties" ma:root="true" ma:fieldsID="e3e37c3bdaa4ad067085630671a5d604" ns2:_="" ns3:_="">
    <xsd:import namespace="66cced21-4392-4e65-be33-f4d1f04ddb30"/>
    <xsd:import namespace="4ef97e10-a519-4045-a4ef-ae7a2317a4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ced21-4392-4e65-be33-f4d1f04ddb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693eb1c3-5739-40a4-8170-2ec972a3ca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f97e10-a519-4045-a4ef-ae7a2317a45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b53ae21-f111-4e3b-a95a-2b812cba8aa5}" ma:internalName="TaxCatchAll" ma:showField="CatchAllData" ma:web="4ef97e10-a519-4045-a4ef-ae7a2317a45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E0C931-50E5-4EDE-A039-D37FF02B7337}"/>
</file>

<file path=customXml/itemProps2.xml><?xml version="1.0" encoding="utf-8"?>
<ds:datastoreItem xmlns:ds="http://schemas.openxmlformats.org/officeDocument/2006/customXml" ds:itemID="{688BB163-E4EB-45A6-850B-0398FCA69518}"/>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DAFuPTavodQ</dc:identifier>
  <dcterms:modified xsi:type="dcterms:W3CDTF">2011-08-01T06:04:30Z</dcterms:modified>
  <cp:revision>1</cp:revision>
  <dc:title>CING</dc:title>
</cp:coreProperties>
</file>